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29" r:id="rId1"/>
  </p:sldMasterIdLst>
  <p:notesMasterIdLst>
    <p:notesMasterId r:id="rId38"/>
  </p:notesMasterIdLst>
  <p:sldIdLst>
    <p:sldId id="256" r:id="rId2"/>
    <p:sldId id="272" r:id="rId3"/>
    <p:sldId id="299" r:id="rId4"/>
    <p:sldId id="275" r:id="rId5"/>
    <p:sldId id="260" r:id="rId6"/>
    <p:sldId id="261" r:id="rId7"/>
    <p:sldId id="276" r:id="rId8"/>
    <p:sldId id="269" r:id="rId9"/>
    <p:sldId id="280" r:id="rId10"/>
    <p:sldId id="305" r:id="rId11"/>
    <p:sldId id="277" r:id="rId12"/>
    <p:sldId id="278" r:id="rId13"/>
    <p:sldId id="301" r:id="rId14"/>
    <p:sldId id="293" r:id="rId15"/>
    <p:sldId id="271" r:id="rId16"/>
    <p:sldId id="290" r:id="rId17"/>
    <p:sldId id="294" r:id="rId18"/>
    <p:sldId id="304" r:id="rId19"/>
    <p:sldId id="292" r:id="rId20"/>
    <p:sldId id="262" r:id="rId21"/>
    <p:sldId id="286" r:id="rId22"/>
    <p:sldId id="287" r:id="rId23"/>
    <p:sldId id="300" r:id="rId24"/>
    <p:sldId id="285" r:id="rId25"/>
    <p:sldId id="296" r:id="rId26"/>
    <p:sldId id="283" r:id="rId27"/>
    <p:sldId id="302" r:id="rId28"/>
    <p:sldId id="298" r:id="rId29"/>
    <p:sldId id="303" r:id="rId30"/>
    <p:sldId id="288" r:id="rId31"/>
    <p:sldId id="289" r:id="rId32"/>
    <p:sldId id="284" r:id="rId33"/>
    <p:sldId id="295" r:id="rId34"/>
    <p:sldId id="307" r:id="rId35"/>
    <p:sldId id="297" r:id="rId36"/>
    <p:sldId id="30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23B0C6-B8CA-3044-806F-6B1F1124724A}">
          <p14:sldIdLst>
            <p14:sldId id="256"/>
            <p14:sldId id="272"/>
            <p14:sldId id="299"/>
            <p14:sldId id="275"/>
            <p14:sldId id="260"/>
            <p14:sldId id="261"/>
            <p14:sldId id="276"/>
            <p14:sldId id="269"/>
            <p14:sldId id="280"/>
            <p14:sldId id="305"/>
            <p14:sldId id="277"/>
            <p14:sldId id="278"/>
            <p14:sldId id="301"/>
            <p14:sldId id="293"/>
            <p14:sldId id="271"/>
            <p14:sldId id="290"/>
            <p14:sldId id="294"/>
            <p14:sldId id="304"/>
            <p14:sldId id="292"/>
            <p14:sldId id="262"/>
            <p14:sldId id="286"/>
            <p14:sldId id="287"/>
            <p14:sldId id="300"/>
            <p14:sldId id="285"/>
            <p14:sldId id="296"/>
            <p14:sldId id="283"/>
            <p14:sldId id="302"/>
            <p14:sldId id="298"/>
            <p14:sldId id="303"/>
            <p14:sldId id="288"/>
            <p14:sldId id="289"/>
            <p14:sldId id="284"/>
            <p14:sldId id="295"/>
            <p14:sldId id="307"/>
            <p14:sldId id="297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Schaefer" initials="SS" lastIdx="1" clrIdx="0">
    <p:extLst>
      <p:ext uri="{19B8F6BF-5375-455C-9EA6-DF929625EA0E}">
        <p15:presenceInfo xmlns:p15="http://schemas.microsoft.com/office/powerpoint/2012/main" userId="7570ab7d803794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8"/>
    <p:restoredTop sz="72402"/>
  </p:normalViewPr>
  <p:slideViewPr>
    <p:cSldViewPr snapToGrid="0" snapToObjects="1">
      <p:cViewPr varScale="1">
        <p:scale>
          <a:sx n="87" d="100"/>
          <a:sy n="87" d="100"/>
        </p:scale>
        <p:origin x="9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4T16:24:18.84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AB08B-399D-4942-83B0-8CDC6AF27A02}" type="datetimeFigureOut">
              <a:rPr lang="de-DE" smtClean="0"/>
              <a:t>07.06.19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B7B93-0108-3E40-81B3-EFAEAC0FC1A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439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91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0070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728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6513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331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4535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481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79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8287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368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652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7539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8136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15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279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2815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559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870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933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542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5660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Compression </a:t>
            </a:r>
            <a:r>
              <a:rPr lang="de-DE" dirty="0">
                <a:sym typeface="Wingdings" pitchFamily="2" charset="2"/>
              </a:rPr>
              <a:t> assumption during this project, that compression rate is constant, while other performance factors (effiiciency, robustness, etc.) are improved</a:t>
            </a:r>
          </a:p>
          <a:p>
            <a:r>
              <a:rPr lang="de-DE" dirty="0">
                <a:sym typeface="Wingdings" pitchFamily="2" charset="2"/>
              </a:rPr>
              <a:t> (BUT: LR should be human-understandable so combined autoencoder design HR – LR – LLR – LR – HR, LLR more compact representation)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420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642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Compression </a:t>
            </a:r>
            <a:r>
              <a:rPr lang="de-DE" dirty="0">
                <a:sym typeface="Wingdings" pitchFamily="2" charset="2"/>
              </a:rPr>
              <a:t> assumption during this project, that compression rate is constant, while other performance factors (effiiciency, robustness, etc.) are improved</a:t>
            </a:r>
          </a:p>
          <a:p>
            <a:r>
              <a:rPr lang="de-DE" dirty="0">
                <a:sym typeface="Wingdings" pitchFamily="2" charset="2"/>
              </a:rPr>
              <a:t> (BUT: LR should be human-understandable so combined autoencoder design HR – LR – LLR – LR – HR, LLR more compact representation)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2381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tried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\</a:t>
            </a:r>
            <a:r>
              <a:rPr lang="de-DE" dirty="0" err="1"/>
              <a:t>ac</a:t>
            </a:r>
            <a:r>
              <a:rPr lang="de-DE" dirty="0"/>
              <a:t>{TAD} on \</a:t>
            </a:r>
            <a:r>
              <a:rPr lang="de-DE" dirty="0" err="1"/>
              <a:t>ac</a:t>
            </a:r>
            <a:r>
              <a:rPr lang="de-DE" dirty="0"/>
              <a:t>{VSR} was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low</a:t>
            </a:r>
            <a:r>
              <a:rPr lang="de-DE" dirty="0"/>
              <a:t>-dimensional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optimal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. \</a:t>
            </a:r>
            <a:r>
              <a:rPr lang="de-DE" dirty="0" err="1"/>
              <a:t>myfigref</a:t>
            </a:r>
            <a:r>
              <a:rPr lang="de-DE" dirty="0"/>
              <a:t>{</a:t>
            </a:r>
            <a:r>
              <a:rPr lang="de-DE" dirty="0" err="1"/>
              <a:t>fig:architecture_video_flow</a:t>
            </a:r>
            <a:r>
              <a:rPr lang="de-DE" dirty="0"/>
              <a:t>} </a:t>
            </a:r>
            <a:r>
              <a:rPr lang="de-DE" dirty="0" err="1"/>
              <a:t>indicates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design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UCL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(\</a:t>
            </a:r>
            <a:r>
              <a:rPr lang="de-DE" dirty="0" err="1"/>
              <a:t>cite</a:t>
            </a:r>
            <a:r>
              <a:rPr lang="de-DE" dirty="0"/>
              <a:t>{ADAEMFOF})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Farneback</a:t>
            </a:r>
            <a:r>
              <a:rPr lang="de-DE" dirty="0"/>
              <a:t> </a:t>
            </a:r>
            <a:r>
              <a:rPr lang="de-DE" dirty="0" err="1"/>
              <a:t>dense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). </a:t>
            </a:r>
            <a:r>
              <a:rPr lang="de-DE" dirty="0" err="1"/>
              <a:t>Unfortunately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converge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.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successfully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\</a:t>
            </a:r>
            <a:r>
              <a:rPr lang="de-DE" dirty="0" err="1"/>
              <a:t>ac</a:t>
            </a:r>
            <a:r>
              <a:rPr lang="de-DE" dirty="0"/>
              <a:t>{VSR}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was </a:t>
            </a:r>
            <a:r>
              <a:rPr lang="de-DE" dirty="0" err="1"/>
              <a:t>discarded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418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Compression </a:t>
            </a:r>
            <a:r>
              <a:rPr lang="de-DE" dirty="0">
                <a:sym typeface="Wingdings" pitchFamily="2" charset="2"/>
              </a:rPr>
              <a:t> assumption during this project, that compression rate is constant, while other performance factors (effiiciency, robustness, etc.) are improved</a:t>
            </a:r>
          </a:p>
          <a:p>
            <a:r>
              <a:rPr lang="de-DE" dirty="0">
                <a:sym typeface="Wingdings" pitchFamily="2" charset="2"/>
              </a:rPr>
              <a:t> (BUT: LR should be human-understandable so combined autoencoder design HR – LR – LLR – LR – HR, LLR more compact representation)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517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90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61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9549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623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094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B7B93-0108-3E40-81B3-EFAEAC0FC1AC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904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F430-90A7-5A46-AEC0-C08D22019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33C5D-735F-D049-AC9A-FEAA474DB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C1CFE-003B-3F41-94C9-CE040BDB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DB9BE-6F29-7D4C-8262-09BD2E1AC990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2E56-47BD-674A-A325-40058968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5D50D-0FCE-B043-8153-F43B0133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831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5CD7-C366-7446-BE03-9515E09A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23708-2F9D-A94D-B31C-83534DFB5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83A1-12D4-6F4F-A565-92EBBE4D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F01A-1CCB-BC45-B0D5-EF4EBF2C98BA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40390-943A-2E46-911B-C783E5F6C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A2660-88FB-3248-BCE1-99DC8231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717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B6D3F2-1A42-F441-9D70-DBECB5B45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E33BD-6340-3D48-9F70-79F1062A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AA4D0-1DA2-194C-BB73-DADCB2DF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44CF-3476-3747-8FD6-7F00B2E08BFB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83F4E-E0DF-2A4C-B44E-4779145D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3AE9-4A72-FF4B-8173-762B9359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3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7B7A-E978-DF47-9CE0-CAE14ABF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E740-8892-744C-9270-047D8C2D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A5DCF-8878-F24C-A570-F0F92C26E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4786-DD53-1241-94B8-40A90C96E9CC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FE516-F817-F848-A14A-66A385CD9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F42D3-9C7F-5743-860F-26C63BB7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90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7DCB-A764-9447-AA10-3AD2F41B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AE8D5-446F-6A47-91D7-923F9A878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DC286-2166-C546-ACF6-A5DEB48F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8F76-505D-1A42-ABC7-3A1CBE31D7F7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F7496-40D9-174D-9FAE-B3A61A15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8BD6B-0A89-584F-B34D-C0E70740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40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6148-6877-754B-A163-8470D92E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F76B-9F30-F44A-8F25-43CFFA159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E9B33-3CB8-EE40-A189-B1A705AAB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3277D-1FDF-8042-B9CD-E6A3C673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4347-BD32-AA42-967E-7117B71C704F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44880-FF45-C149-A227-69A2CB0E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865E8-BEF8-2043-B04C-20ECBECE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357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125D-50DC-1F44-B57C-8E61C31A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3E5E3-37F9-7F4E-83D3-2823EC794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C7425-A0CE-B14F-A044-2ABCC98A1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599CE1-C4DE-A941-8EB6-F0F82427B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14907-695E-0A4C-8307-38C0ED0B4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9C9DC-E6D9-9440-A0FF-2F665A144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9F1C-53DD-2A4D-9F2B-0095792DF5F1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368C44-219A-6D4D-A7E7-010C99CD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B19812-8008-6547-A375-2D328743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168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8D9D-B591-9646-8241-8FAA628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F19D1-D43F-CE4B-A82D-60E06359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9DE7-5C1C-0745-A5C1-B03E4DBFF080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5FB4F-2F87-0A4C-8598-F36B48878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97F3-54EA-1E43-8190-C1F5F62D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1160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4D174-E767-6D4E-B36F-E67B14315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E3E9-9221-CA49-99EB-9DC528903B6F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46647-0B24-B142-8A2A-13EE51963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1981F-208D-9943-8CAE-4F08D2F1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399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952A-A614-A241-B2B4-A3DEA994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4D02-9A70-0245-9B4C-8D9B2F4E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227D8-BB47-BF40-BDC0-D0F981456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94F5F-53A1-4046-A046-C1B85090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ADB7-D0EF-2245-ADFF-A4836B3809AB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6C56A-0F71-3243-ACAC-643B958D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6998A-2B81-1043-9CE4-73FC4448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570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49AF-0795-4E4F-84DD-DF5EAF09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4B0F1-2DA3-2A43-B281-541DB473E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8E27C-F7DC-3340-88DD-1F7222A65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494C7-EC04-CF41-BF1C-66B0061C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747D-8123-C746-8127-DCA6B6498AE4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70C00-6E11-0F47-AA6D-2C972EE9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0789E-BD7D-9F4D-A6BE-4374797F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60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D99932-C380-DD4B-9710-46994E70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BA103-2148-444A-92F3-F11D0C766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AEA86-3E16-E34B-84F5-8AB5547FE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791C7-0FD3-3448-BEAB-D95BA84784A5}" type="datetime1">
              <a:rPr lang="en-US" smtClean="0"/>
              <a:t>6/7/19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FADC1-DEDB-3C47-A589-1DB9D7119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DA840-7F95-484A-88D3-8F537E3C1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682F8-186D-0641-8DA8-480D54818C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50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2.mov"/><Relationship Id="rId7" Type="http://schemas.openxmlformats.org/officeDocument/2006/relationships/image" Target="../media/image5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4.mov"/><Relationship Id="rId7" Type="http://schemas.openxmlformats.org/officeDocument/2006/relationships/image" Target="../media/image60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o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media" Target="../media/media5.mov"/><Relationship Id="rId7" Type="http://schemas.openxmlformats.org/officeDocument/2006/relationships/image" Target="../media/image5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41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mon-schaefer/ta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4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90.png"/><Relationship Id="rId3" Type="http://schemas.openxmlformats.org/officeDocument/2006/relationships/image" Target="../media/image91.png"/><Relationship Id="rId7" Type="http://schemas.openxmlformats.org/officeDocument/2006/relationships/image" Target="../media/image24.png"/><Relationship Id="rId12" Type="http://schemas.openxmlformats.org/officeDocument/2006/relationships/image" Target="../media/image680.png"/><Relationship Id="rId2" Type="http://schemas.openxmlformats.org/officeDocument/2006/relationships/image" Target="../media/image90.png"/><Relationship Id="rId16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70.png"/><Relationship Id="rId5" Type="http://schemas.openxmlformats.org/officeDocument/2006/relationships/image" Target="../media/image19.png"/><Relationship Id="rId15" Type="http://schemas.openxmlformats.org/officeDocument/2006/relationships/image" Target="../media/image720.png"/><Relationship Id="rId10" Type="http://schemas.openxmlformats.org/officeDocument/2006/relationships/image" Target="../media/image660.png"/><Relationship Id="rId4" Type="http://schemas.openxmlformats.org/officeDocument/2006/relationships/image" Target="../media/image29.png"/><Relationship Id="rId9" Type="http://schemas.openxmlformats.org/officeDocument/2006/relationships/image" Target="../media/image93.png"/><Relationship Id="rId14" Type="http://schemas.openxmlformats.org/officeDocument/2006/relationships/image" Target="../media/image7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055ACA-AD28-4748-BD07-27AFF2FC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2566"/>
            <a:ext cx="12192000" cy="877518"/>
          </a:xfrm>
        </p:spPr>
        <p:txBody>
          <a:bodyPr>
            <a:noAutofit/>
          </a:bodyPr>
          <a:lstStyle/>
          <a:p>
            <a:r>
              <a:rPr lang="de-DE" sz="4000" b="1" dirty="0"/>
              <a:t>Efficient Task Aware </a:t>
            </a:r>
            <a:r>
              <a:rPr lang="de-DE" sz="4000" b="1" dirty="0" err="1"/>
              <a:t>Downscaling</a:t>
            </a:r>
            <a:r>
              <a:rPr lang="de-DE" sz="4000" b="1" dirty="0"/>
              <a:t> </a:t>
            </a:r>
            <a:r>
              <a:rPr lang="de-DE" sz="4000" b="1" dirty="0" err="1"/>
              <a:t>for</a:t>
            </a:r>
            <a:br>
              <a:rPr lang="de-DE" sz="4000" b="1" dirty="0"/>
            </a:br>
            <a:r>
              <a:rPr lang="de-DE" sz="4000" b="1" dirty="0"/>
              <a:t>Super-Resolution and Colorization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B4E81-3600-4F47-8F83-71935822E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42781"/>
            <a:ext cx="9144000" cy="1377601"/>
          </a:xfrm>
        </p:spPr>
        <p:txBody>
          <a:bodyPr>
            <a:normAutofit/>
          </a:bodyPr>
          <a:lstStyle/>
          <a:p>
            <a:r>
              <a:rPr lang="de-DE" b="1" i="1" dirty="0" err="1"/>
              <a:t>Improving</a:t>
            </a:r>
            <a:r>
              <a:rPr lang="de-DE" b="1" i="1" dirty="0"/>
              <a:t> Super-Resolution and Colorization</a:t>
            </a:r>
            <a:br>
              <a:rPr lang="de-DE" b="1" i="1" dirty="0"/>
            </a:br>
            <a:r>
              <a:rPr lang="de-DE" b="1" i="1" dirty="0"/>
              <a:t>in Image and Video Domain</a:t>
            </a:r>
          </a:p>
          <a:p>
            <a:r>
              <a:rPr lang="de-DE" dirty="0"/>
              <a:t>Semester Project by Simon Schaefer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0702B-BCB0-2C4C-8AB3-F2D81DD60105}"/>
              </a:ext>
            </a:extLst>
          </p:cNvPr>
          <p:cNvSpPr txBox="1"/>
          <p:nvPr/>
        </p:nvSpPr>
        <p:spPr>
          <a:xfrm>
            <a:off x="0" y="64258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Advisor: Dr. Radu Timofte, Dr. </a:t>
            </a:r>
            <a:r>
              <a:rPr lang="de-DE" dirty="0" err="1"/>
              <a:t>Shuhang</a:t>
            </a:r>
            <a:r>
              <a:rPr lang="de-DE" dirty="0"/>
              <a:t> Gu; Supervisor: Prof. Luc Van Gool</a:t>
            </a:r>
          </a:p>
          <a:p>
            <a:pPr algn="ctr"/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2A80FD-608C-0C42-9130-718D4F6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2" y="1308970"/>
            <a:ext cx="4838700" cy="322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E0D049-5640-0B4E-AA6B-0D402828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1308970"/>
            <a:ext cx="48387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7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SISR - Complexity/PSNR/Robustness Tradeoff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A7B41-37AA-FF4B-B9BC-09576F19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2" y="1447311"/>
            <a:ext cx="9818076" cy="49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5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SISR - Complexity/PSNR/Robustness Tradeoff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11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1B6D3-202D-E64A-949C-843A2402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1" y="1447311"/>
            <a:ext cx="9818077" cy="49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4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SISR - Final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12</a:t>
            </a:fld>
            <a:endParaRPr lang="de-DE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9512A95-A40D-6A40-A4C2-3C1E077FEA3B}"/>
              </a:ext>
            </a:extLst>
          </p:cNvPr>
          <p:cNvSpPr txBox="1">
            <a:spLocks/>
          </p:cNvSpPr>
          <p:nvPr/>
        </p:nvSpPr>
        <p:spPr>
          <a:xfrm>
            <a:off x="990600" y="1808313"/>
            <a:ext cx="10515600" cy="278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F2F94-7DD7-D14E-ADA7-EB7D29A6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47" y="1418361"/>
            <a:ext cx="8645253" cy="2568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918F6-1C1B-284D-BAC9-540A8F803DA2}"/>
              </a:ext>
            </a:extLst>
          </p:cNvPr>
          <p:cNvSpPr txBox="1"/>
          <p:nvPr/>
        </p:nvSpPr>
        <p:spPr>
          <a:xfrm>
            <a:off x="362607" y="2374592"/>
            <a:ext cx="249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AETAD_VERY_SMALL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7DB30-B888-AC40-831E-F649BF03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655" y="3454772"/>
            <a:ext cx="9164144" cy="2400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B46AC-91BC-1948-840C-76719CD26466}"/>
              </a:ext>
            </a:extLst>
          </p:cNvPr>
          <p:cNvSpPr txBox="1"/>
          <p:nvPr/>
        </p:nvSpPr>
        <p:spPr>
          <a:xfrm>
            <a:off x="362607" y="4424830"/>
            <a:ext cx="249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AETAD_SKIP2</a:t>
            </a:r>
          </a:p>
        </p:txBody>
      </p:sp>
    </p:spTree>
    <p:extLst>
      <p:ext uri="{BB962C8B-B14F-4D97-AF65-F5344CB8AC3E}">
        <p14:creationId xmlns:p14="http://schemas.microsoft.com/office/powerpoint/2010/main" val="377366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SISR - Final Model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13</a:t>
            </a:fld>
            <a:endParaRPr lang="de-DE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9512A95-A40D-6A40-A4C2-3C1E077FEA3B}"/>
              </a:ext>
            </a:extLst>
          </p:cNvPr>
          <p:cNvSpPr txBox="1">
            <a:spLocks/>
          </p:cNvSpPr>
          <p:nvPr/>
        </p:nvSpPr>
        <p:spPr>
          <a:xfrm>
            <a:off x="990600" y="1808313"/>
            <a:ext cx="10515600" cy="278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5B5F9-2F79-BD40-9E53-4DA13704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53" y="2393204"/>
            <a:ext cx="9153293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6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SISR – Upscaling Performance (scale = 16)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C7615-B9E7-ED42-91F8-23BAB41AC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DE389-FD7E-3A4B-9C50-4089DBF8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14</a:t>
            </a:fld>
            <a:endParaRPr lang="de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D92834-AF78-1441-9F20-EE7A64E9734B}"/>
              </a:ext>
            </a:extLst>
          </p:cNvPr>
          <p:cNvSpPr txBox="1"/>
          <p:nvPr/>
        </p:nvSpPr>
        <p:spPr>
          <a:xfrm>
            <a:off x="9298924" y="5151548"/>
            <a:ext cx="268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Groundtruth HR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34D05F-7B5A-8141-9FBE-245B0C1C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24" y="1679738"/>
            <a:ext cx="1325564" cy="13255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1EE88E-EA9F-CE4C-993E-9092CB457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24" y="3050689"/>
            <a:ext cx="1325564" cy="13255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03F39A-83E4-5E4F-B83D-DBA627FE2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124" y="1694763"/>
            <a:ext cx="1325564" cy="13255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FB3657-E4AA-824C-A85D-AAF53BED0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1524" y="3054583"/>
            <a:ext cx="1312164" cy="13121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DE25C5-3776-D74F-B555-4B8F483CFD52}"/>
              </a:ext>
            </a:extLst>
          </p:cNvPr>
          <p:cNvSpPr txBox="1"/>
          <p:nvPr/>
        </p:nvSpPr>
        <p:spPr>
          <a:xfrm>
            <a:off x="6267337" y="5151548"/>
            <a:ext cx="255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TAD HR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DD92F7B-319D-4745-81BE-6051D96A3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337" y="1705713"/>
            <a:ext cx="1310539" cy="13105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BA2348-75E4-C14A-8B31-A4A34C679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337" y="3061639"/>
            <a:ext cx="1310539" cy="13105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4BAF704-D88B-B348-A7CB-BBB9943E6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8413" y="1690688"/>
            <a:ext cx="1340589" cy="13405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348B4-1E43-C441-93F4-6BD2A3B7F6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8413" y="3076664"/>
            <a:ext cx="1310539" cy="131053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5B96D4-FE34-C04F-88D8-3BC9A64F54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7552" y="1690688"/>
            <a:ext cx="1325564" cy="13255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8E1BD8-8CBA-394A-9520-116C3B08D35B}"/>
              </a:ext>
            </a:extLst>
          </p:cNvPr>
          <p:cNvSpPr txBox="1"/>
          <p:nvPr/>
        </p:nvSpPr>
        <p:spPr>
          <a:xfrm>
            <a:off x="3217552" y="5151548"/>
            <a:ext cx="26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Bicubic</a:t>
            </a:r>
            <a:r>
              <a:rPr lang="de-DE" dirty="0"/>
              <a:t> HR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A8CEE17-E403-EC42-A4EF-1721FC1C48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7552" y="3061638"/>
            <a:ext cx="1295514" cy="12955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36F600-DE73-4E4A-8431-A338166EB4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3653" y="1690687"/>
            <a:ext cx="1310539" cy="13105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19CE4B-A2FA-A449-AADC-66C10D978A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8215" y="3061639"/>
            <a:ext cx="1295514" cy="1295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4B21EE-5B83-E049-83BE-AAD9F602D0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875" y="3054583"/>
            <a:ext cx="1324650" cy="1324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D1557-F27E-F14B-86C5-4D2456A1B14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875" y="1705713"/>
            <a:ext cx="1310539" cy="13105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1AEA41-78E9-534C-A868-359AE33175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4561" y="3062001"/>
            <a:ext cx="1310539" cy="131053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5877FA0-A427-8746-ABDE-C917DDA5E0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0050" y="1705713"/>
            <a:ext cx="1325050" cy="13250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0BB1448-2895-0649-A554-A76217E6EC19}"/>
              </a:ext>
            </a:extLst>
          </p:cNvPr>
          <p:cNvSpPr txBox="1"/>
          <p:nvPr/>
        </p:nvSpPr>
        <p:spPr>
          <a:xfrm>
            <a:off x="307474" y="5151548"/>
            <a:ext cx="255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LR</a:t>
            </a:r>
          </a:p>
        </p:txBody>
      </p:sp>
    </p:spTree>
    <p:extLst>
      <p:ext uri="{BB962C8B-B14F-4D97-AF65-F5344CB8AC3E}">
        <p14:creationId xmlns:p14="http://schemas.microsoft.com/office/powerpoint/2010/main" val="342353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cap="all" dirty="0"/>
              <a:t>Video Super Resolution </a:t>
            </a:r>
            <a:r>
              <a:rPr lang="en-US" sz="600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(VSR)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Efficient Task Aware Downscaling for Super-Resolution and Colorization (Simon Schaefer)</a:t>
            </a:r>
            <a:endParaRPr lang="en-US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9336" y="6356350"/>
            <a:ext cx="614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F682F8-186D-0641-8DA8-480D54818CF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Online Media 4" descr="test">
            <a:hlinkClick r:id="" action="ppaction://media"/>
            <a:extLst>
              <a:ext uri="{FF2B5EF4-FFF2-40B4-BE49-F238E27FC236}">
                <a16:creationId xmlns:a16="http://schemas.microsoft.com/office/drawing/2014/main" id="{A39B22A8-C879-2849-82FF-EEFB2C470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71420" y="407285"/>
            <a:ext cx="6120580" cy="3417324"/>
          </a:xfrm>
          <a:prstGeom prst="rect">
            <a:avLst/>
          </a:prstGeom>
        </p:spPr>
      </p:pic>
      <p:pic>
        <p:nvPicPr>
          <p:cNvPr id="6" name="Online Media 5" descr="testx4">
            <a:hlinkClick r:id="" action="ppaction://media"/>
            <a:extLst>
              <a:ext uri="{FF2B5EF4-FFF2-40B4-BE49-F238E27FC236}">
                <a16:creationId xmlns:a16="http://schemas.microsoft.com/office/drawing/2014/main" id="{29293C88-0C00-DB4E-BD6E-3F5F2499847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37235" y="1701437"/>
            <a:ext cx="1518907" cy="848056"/>
          </a:xfrm>
          <a:prstGeom prst="rect">
            <a:avLst/>
          </a:prstGeom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C1C8BF3D-AA0A-C547-9408-4688989DF750}"/>
              </a:ext>
            </a:extLst>
          </p:cNvPr>
          <p:cNvSpPr/>
          <p:nvPr/>
        </p:nvSpPr>
        <p:spPr>
          <a:xfrm rot="16200000">
            <a:off x="3355275" y="1465108"/>
            <a:ext cx="2396735" cy="1301676"/>
          </a:xfrm>
          <a:prstGeom prst="trapezoid">
            <a:avLst>
              <a:gd name="adj" fmla="val 64027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5D72F-8DC1-8247-A58E-F4AEB196F018}"/>
              </a:ext>
            </a:extLst>
          </p:cNvPr>
          <p:cNvSpPr txBox="1"/>
          <p:nvPr/>
        </p:nvSpPr>
        <p:spPr>
          <a:xfrm>
            <a:off x="4278070" y="1931280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968171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VSR – External Approach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16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59DAE-BFB1-294D-A5BF-7940E8F994CA}"/>
              </a:ext>
            </a:extLst>
          </p:cNvPr>
          <p:cNvSpPr txBox="1"/>
          <p:nvPr/>
        </p:nvSpPr>
        <p:spPr>
          <a:xfrm>
            <a:off x="8354858" y="365125"/>
            <a:ext cx="3837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Training: </a:t>
            </a:r>
          </a:p>
          <a:p>
            <a:pPr marL="342900" indent="-342900">
              <a:buAutoNum type="arabicPeriod"/>
            </a:pPr>
            <a:r>
              <a:rPr lang="de-DE" dirty="0"/>
              <a:t>TAD basic training (DIV2K)</a:t>
            </a:r>
          </a:p>
          <a:p>
            <a:pPr marL="342900" indent="-342900">
              <a:buAutoNum type="arabicPeriod"/>
            </a:pPr>
            <a:r>
              <a:rPr lang="de-DE" dirty="0"/>
              <a:t>TAD video training (NTIAASPEN)</a:t>
            </a:r>
          </a:p>
          <a:p>
            <a:pPr marL="342900" indent="-342900">
              <a:buAutoNum type="arabicPeriod"/>
            </a:pPr>
            <a:r>
              <a:rPr lang="de-DE" dirty="0"/>
              <a:t>SOFVSR training (NTIAASPEN_SR)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49771-34A6-0D49-BF85-561E933B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138452"/>
            <a:ext cx="99441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8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VSR -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17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A61D5-3376-444D-8CBA-567C07528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963" y="2668555"/>
            <a:ext cx="7124073" cy="16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1BD88-2120-544C-AD53-00C46D3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F737A-4638-4746-B13D-E3FC2B22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C731B2-4C4C-6C42-91BA-23196D8F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VSR – Upscaling Performance (scale = 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2F891-4CD7-A047-BD35-CC2153DBBCAC}"/>
              </a:ext>
            </a:extLst>
          </p:cNvPr>
          <p:cNvSpPr txBox="1"/>
          <p:nvPr/>
        </p:nvSpPr>
        <p:spPr>
          <a:xfrm>
            <a:off x="7803881" y="5486685"/>
            <a:ext cx="255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570D9-07CF-9E48-97E5-1E556931B07E}"/>
              </a:ext>
            </a:extLst>
          </p:cNvPr>
          <p:cNvSpPr txBox="1"/>
          <p:nvPr/>
        </p:nvSpPr>
        <p:spPr>
          <a:xfrm>
            <a:off x="1837370" y="5485564"/>
            <a:ext cx="255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Bilinear</a:t>
            </a:r>
          </a:p>
        </p:txBody>
      </p:sp>
      <p:pic>
        <p:nvPicPr>
          <p:cNvPr id="2" name="Online Media 1" descr="walk_shretx2_trimed">
            <a:hlinkClick r:id="" action="ppaction://media"/>
            <a:extLst>
              <a:ext uri="{FF2B5EF4-FFF2-40B4-BE49-F238E27FC236}">
                <a16:creationId xmlns:a16="http://schemas.microsoft.com/office/drawing/2014/main" id="{561352B0-58CD-7645-9180-2880592FEC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7440" y="1424952"/>
            <a:ext cx="5777445" cy="3939167"/>
          </a:xfrm>
          <a:prstGeom prst="rect">
            <a:avLst/>
          </a:prstGeom>
        </p:spPr>
      </p:pic>
      <p:pic>
        <p:nvPicPr>
          <p:cNvPr id="3" name="Online Media 2" descr="walk_bicubicx2_trimmed">
            <a:hlinkClick r:id="" action="ppaction://media"/>
            <a:extLst>
              <a:ext uri="{FF2B5EF4-FFF2-40B4-BE49-F238E27FC236}">
                <a16:creationId xmlns:a16="http://schemas.microsoft.com/office/drawing/2014/main" id="{E0A96A22-ED80-7A43-B79F-D390CC35AF1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7115" y="1424952"/>
            <a:ext cx="5777445" cy="39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VSR – Upscaling Performance (scale = 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19</a:t>
            </a:fld>
            <a:endParaRPr lang="de-DE" dirty="0"/>
          </a:p>
        </p:txBody>
      </p:sp>
      <p:pic>
        <p:nvPicPr>
          <p:cNvPr id="5" name="Online Media 4" descr="ntiaaspen">
            <a:hlinkClick r:id="" action="ppaction://media"/>
            <a:extLst>
              <a:ext uri="{FF2B5EF4-FFF2-40B4-BE49-F238E27FC236}">
                <a16:creationId xmlns:a16="http://schemas.microsoft.com/office/drawing/2014/main" id="{2B77BF7E-14B6-D54E-93B1-37852A02B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1184" y="2076876"/>
            <a:ext cx="5837357" cy="32591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1CF7BE-11D4-9747-8C3F-310BD68EDA1B}"/>
              </a:ext>
            </a:extLst>
          </p:cNvPr>
          <p:cNvSpPr txBox="1"/>
          <p:nvPr/>
        </p:nvSpPr>
        <p:spPr>
          <a:xfrm>
            <a:off x="6221184" y="5568043"/>
            <a:ext cx="583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TAD</a:t>
            </a:r>
          </a:p>
        </p:txBody>
      </p:sp>
      <p:pic>
        <p:nvPicPr>
          <p:cNvPr id="6" name="Online Media 5" descr="ntiaaspen_bicubicx4">
            <a:hlinkClick r:id="" action="ppaction://media"/>
            <a:extLst>
              <a:ext uri="{FF2B5EF4-FFF2-40B4-BE49-F238E27FC236}">
                <a16:creationId xmlns:a16="http://schemas.microsoft.com/office/drawing/2014/main" id="{D1B6E52C-BAB0-7C4E-A50B-0547E62A2C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171" y="2076876"/>
            <a:ext cx="5921829" cy="3257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658697-EEF7-D74B-ABF7-1C7A54E86D93}"/>
              </a:ext>
            </a:extLst>
          </p:cNvPr>
          <p:cNvSpPr txBox="1"/>
          <p:nvPr/>
        </p:nvSpPr>
        <p:spPr>
          <a:xfrm>
            <a:off x="146957" y="5568043"/>
            <a:ext cx="583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Bilinear</a:t>
            </a:r>
          </a:p>
        </p:txBody>
      </p:sp>
    </p:spTree>
    <p:extLst>
      <p:ext uri="{BB962C8B-B14F-4D97-AF65-F5344CB8AC3E}">
        <p14:creationId xmlns:p14="http://schemas.microsoft.com/office/powerpoint/2010/main" val="186895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2088C6FD-4593-3142-BA88-D68F66DA356E}"/>
              </a:ext>
            </a:extLst>
          </p:cNvPr>
          <p:cNvSpPr/>
          <p:nvPr/>
        </p:nvSpPr>
        <p:spPr>
          <a:xfrm>
            <a:off x="3456704" y="2430031"/>
            <a:ext cx="1921933" cy="809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do we need Task Aware Downscaling 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91182-B877-574D-9180-3F92A5D2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413" y="3972961"/>
            <a:ext cx="10515600" cy="1898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Idea: Downscale image aware of the upscaling </a:t>
            </a:r>
            <a:r>
              <a:rPr lang="de-DE" dirty="0" err="1"/>
              <a:t>process</a:t>
            </a:r>
            <a:r>
              <a:rPr lang="de-DE" dirty="0"/>
              <a:t>  </a:t>
            </a:r>
          </a:p>
          <a:p>
            <a:pPr marL="0" indent="0">
              <a:buNone/>
            </a:pPr>
            <a:r>
              <a:rPr lang="de-DE" dirty="0"/>
              <a:t>so that the downscaled image still is human </a:t>
            </a:r>
            <a:r>
              <a:rPr lang="de-DE" dirty="0" err="1"/>
              <a:t>readable</a:t>
            </a:r>
            <a:r>
              <a:rPr lang="de-DE" dirty="0"/>
              <a:t>  </a:t>
            </a:r>
          </a:p>
          <a:p>
            <a:pPr marL="0" indent="0">
              <a:buNone/>
            </a:pPr>
            <a:r>
              <a:rPr lang="de-DE" dirty="0"/>
              <a:t>(improve restoration quality with constant compression rate)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71018-3737-5D4F-B908-8B3379DA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30" y="1859139"/>
            <a:ext cx="724182" cy="724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10377-259E-0646-8357-4464331C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52" y="2171993"/>
            <a:ext cx="2171815" cy="1303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82284-83A0-3A46-97BE-9D45AEC87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258" y="3054920"/>
            <a:ext cx="678127" cy="678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5C2EB9-1FCF-EE4A-9EC9-EF56ABC70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546" y="2751773"/>
            <a:ext cx="276667" cy="1660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9CC7C25F-2650-7E47-AA01-B3219D10F5BE}"/>
              </a:ext>
            </a:extLst>
          </p:cNvPr>
          <p:cNvSpPr/>
          <p:nvPr/>
        </p:nvSpPr>
        <p:spPr>
          <a:xfrm>
            <a:off x="6923790" y="2414686"/>
            <a:ext cx="1921933" cy="809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7F7B73-99BB-CD4E-B6A5-808746D15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076" y="2149520"/>
            <a:ext cx="2209270" cy="132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CEF4C-2923-C34E-BE46-18ADA69D9A7A}"/>
                  </a:ext>
                </a:extLst>
              </p:cNvPr>
              <p:cNvSpPr txBox="1"/>
              <p:nvPr/>
            </p:nvSpPr>
            <p:spPr>
              <a:xfrm>
                <a:off x="3983280" y="2650107"/>
                <a:ext cx="682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CEF4C-2923-C34E-BE46-18ADA69D9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280" y="2650107"/>
                <a:ext cx="6820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7EDED4-F61C-8549-AE01-29EC7E7B7677}"/>
                  </a:ext>
                </a:extLst>
              </p:cNvPr>
              <p:cNvSpPr txBox="1"/>
              <p:nvPr/>
            </p:nvSpPr>
            <p:spPr>
              <a:xfrm>
                <a:off x="7471323" y="2634762"/>
                <a:ext cx="682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7EDED4-F61C-8549-AE01-29EC7E7B7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323" y="2634762"/>
                <a:ext cx="6820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2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Colorization (IC)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Efficient Task Aware Downscaling for Super-Resolution and Colorization (Simon Schaefer)</a:t>
            </a:r>
            <a:endParaRPr lang="en-US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9336" y="6356350"/>
            <a:ext cx="614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F682F8-186D-0641-8DA8-480D54818CF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224C7B-287E-BF4B-8C55-3012F5F76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4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C0D400-C491-A24F-BA75-E5C04111BE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31" b="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7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 - Complexity/PSNR/Robustness Tradeoff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21</a:t>
            </a:fld>
            <a:endParaRPr lang="de-DE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9512A95-A40D-6A40-A4C2-3C1E077FEA3B}"/>
              </a:ext>
            </a:extLst>
          </p:cNvPr>
          <p:cNvSpPr txBox="1">
            <a:spLocks/>
          </p:cNvSpPr>
          <p:nvPr/>
        </p:nvSpPr>
        <p:spPr>
          <a:xfrm>
            <a:off x="990600" y="1808313"/>
            <a:ext cx="10515600" cy="278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C14A77-0855-F344-B7CE-D4DBA2F48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14" y="1232338"/>
            <a:ext cx="9827172" cy="49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0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 - Final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22</a:t>
            </a:fld>
            <a:endParaRPr lang="de-DE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9512A95-A40D-6A40-A4C2-3C1E077FEA3B}"/>
              </a:ext>
            </a:extLst>
          </p:cNvPr>
          <p:cNvSpPr txBox="1">
            <a:spLocks/>
          </p:cNvSpPr>
          <p:nvPr/>
        </p:nvSpPr>
        <p:spPr>
          <a:xfrm>
            <a:off x="990600" y="1808313"/>
            <a:ext cx="10515600" cy="278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A628A-C779-2546-A564-F2C0AD5D52D0}"/>
              </a:ext>
            </a:extLst>
          </p:cNvPr>
          <p:cNvSpPr txBox="1"/>
          <p:nvPr/>
        </p:nvSpPr>
        <p:spPr>
          <a:xfrm>
            <a:off x="3225383" y="4899897"/>
            <a:ext cx="57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AETAD_COLOR_LARGE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E033E-BA30-DF4A-9887-E029E0F0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892300"/>
            <a:ext cx="114173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8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 - Final Model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23</a:t>
            </a:fld>
            <a:endParaRPr lang="de-DE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9512A95-A40D-6A40-A4C2-3C1E077FEA3B}"/>
              </a:ext>
            </a:extLst>
          </p:cNvPr>
          <p:cNvSpPr txBox="1">
            <a:spLocks/>
          </p:cNvSpPr>
          <p:nvPr/>
        </p:nvSpPr>
        <p:spPr>
          <a:xfrm>
            <a:off x="990600" y="1808313"/>
            <a:ext cx="10515600" cy="278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448FE-8AD5-ED4B-B987-9BC7D89A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2" y="2606794"/>
            <a:ext cx="11258795" cy="19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 – Colorization Performance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24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1935E-D293-8943-8F5B-9BA233CD0AA6}"/>
              </a:ext>
            </a:extLst>
          </p:cNvPr>
          <p:cNvSpPr txBox="1"/>
          <p:nvPr/>
        </p:nvSpPr>
        <p:spPr>
          <a:xfrm>
            <a:off x="8404730" y="5372927"/>
            <a:ext cx="294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Groundtruth Color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923D73-0B59-294A-9E2E-48FCD64DC976}"/>
              </a:ext>
            </a:extLst>
          </p:cNvPr>
          <p:cNvSpPr txBox="1"/>
          <p:nvPr/>
        </p:nvSpPr>
        <p:spPr>
          <a:xfrm>
            <a:off x="4756020" y="5372927"/>
            <a:ext cx="30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TAD Color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567685-0904-A742-86F8-A87BF6183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729" y="1910236"/>
            <a:ext cx="1423018" cy="14230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3F3775-0853-4142-B35F-684883B3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728" y="3458793"/>
            <a:ext cx="1459689" cy="14596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50ADC2-782E-DE43-BB98-91E89D4D9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782" y="1914783"/>
            <a:ext cx="1418471" cy="14184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EB5C1F-40E3-5B43-8E6B-C9F60F256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0782" y="3407273"/>
            <a:ext cx="1508748" cy="15087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9E78FB-F6A4-7D49-882A-579F051CD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6020" y="1878552"/>
            <a:ext cx="1459690" cy="14596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8D3FE4-DB19-1F45-A0E4-561FCA1AB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6020" y="3456331"/>
            <a:ext cx="1459690" cy="14596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6426AE-2BE8-2D44-AF29-3AFD3520B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745" y="1910236"/>
            <a:ext cx="1459690" cy="14596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1FD620D-FBA6-C84D-9167-69775A1C1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745" y="3456331"/>
            <a:ext cx="1459690" cy="1459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C948C-12BC-C746-A631-6D596F0DA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0036" y="3443459"/>
            <a:ext cx="1459691" cy="1459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E7BBAA-AC31-684A-884D-99561D07F4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004" y="1824507"/>
            <a:ext cx="1459691" cy="1459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116B18-C1B8-714F-8B5B-FDB2EBC173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0034" y="1873562"/>
            <a:ext cx="1459692" cy="1459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247358-6945-4440-ABE7-1ABC7AC1C3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9899" y="3429000"/>
            <a:ext cx="1459692" cy="14596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3EEFA-EE4B-294B-999B-DE0003FF2D29}"/>
              </a:ext>
            </a:extLst>
          </p:cNvPr>
          <p:cNvSpPr txBox="1"/>
          <p:nvPr/>
        </p:nvSpPr>
        <p:spPr>
          <a:xfrm>
            <a:off x="1107310" y="5372927"/>
            <a:ext cx="30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Gray</a:t>
            </a:r>
          </a:p>
        </p:txBody>
      </p:sp>
    </p:spTree>
    <p:extLst>
      <p:ext uri="{BB962C8B-B14F-4D97-AF65-F5344CB8AC3E}">
        <p14:creationId xmlns:p14="http://schemas.microsoft.com/office/powerpoint/2010/main" val="95295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AC36-1B72-714A-9FD8-C5467A84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TAD </a:t>
            </a:r>
            <a:r>
              <a:rPr lang="de-DE" dirty="0" err="1"/>
              <a:t>qualitatively</a:t>
            </a:r>
            <a:r>
              <a:rPr lang="de-DE" dirty="0"/>
              <a:t> </a:t>
            </a:r>
            <a:r>
              <a:rPr lang="de-DE" dirty="0" err="1"/>
              <a:t>outperform</a:t>
            </a:r>
            <a:r>
              <a:rPr lang="de-DE" dirty="0"/>
              <a:t> “classic“ </a:t>
            </a:r>
            <a:r>
              <a:rPr lang="de-DE" dirty="0" err="1"/>
              <a:t>approaches</a:t>
            </a:r>
            <a:r>
              <a:rPr lang="de-DE" dirty="0"/>
              <a:t>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4AB97-FFEF-F747-BFB2-E6800031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D1130-195D-DF42-B63D-893839DF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25</a:t>
            </a:fld>
            <a:endParaRPr lang="de-DE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CDDCAA7-545D-2042-8B70-95C50BBF326E}"/>
              </a:ext>
            </a:extLst>
          </p:cNvPr>
          <p:cNvSpPr/>
          <p:nvPr/>
        </p:nvSpPr>
        <p:spPr>
          <a:xfrm>
            <a:off x="1130808" y="5364188"/>
            <a:ext cx="1499616" cy="71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D19D5-1FDD-CD41-9BEF-391F877F1003}"/>
              </a:ext>
            </a:extLst>
          </p:cNvPr>
          <p:cNvSpPr txBox="1"/>
          <p:nvPr/>
        </p:nvSpPr>
        <p:spPr>
          <a:xfrm>
            <a:off x="2834640" y="5536138"/>
            <a:ext cx="890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restore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restore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grayscale</a:t>
            </a:r>
            <a:r>
              <a:rPr lang="de-DE" dirty="0"/>
              <a:t>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A787F-D7DA-7847-AC54-7FA2F190E579}"/>
              </a:ext>
            </a:extLst>
          </p:cNvPr>
          <p:cNvSpPr txBox="1"/>
          <p:nvPr/>
        </p:nvSpPr>
        <p:spPr>
          <a:xfrm>
            <a:off x="9019456" y="4150985"/>
            <a:ext cx="253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Groundtruth Color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8BF7B1-31AF-214D-AE1E-8679C989B9E5}"/>
              </a:ext>
            </a:extLst>
          </p:cNvPr>
          <p:cNvSpPr txBox="1"/>
          <p:nvPr/>
        </p:nvSpPr>
        <p:spPr>
          <a:xfrm>
            <a:off x="6156161" y="4154742"/>
            <a:ext cx="27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TAD Color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4BC4AE-6B0A-4948-AD2F-438F960DA495}"/>
              </a:ext>
            </a:extLst>
          </p:cNvPr>
          <p:cNvSpPr txBox="1"/>
          <p:nvPr/>
        </p:nvSpPr>
        <p:spPr>
          <a:xfrm>
            <a:off x="451104" y="4156109"/>
            <a:ext cx="271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55965-267C-7343-A618-BF2BE2938FEF}"/>
              </a:ext>
            </a:extLst>
          </p:cNvPr>
          <p:cNvSpPr txBox="1"/>
          <p:nvPr/>
        </p:nvSpPr>
        <p:spPr>
          <a:xfrm>
            <a:off x="3325082" y="4145109"/>
            <a:ext cx="272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NO-TAD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27726-633B-3E41-AF1A-841FDFE0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4" y="2720291"/>
            <a:ext cx="2721439" cy="1428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6A3900-1E64-2642-BAEB-6878B9866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456" y="2691286"/>
            <a:ext cx="2721440" cy="14287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563FA2-D49A-804A-80EC-4AD7696FD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964" y="2708953"/>
            <a:ext cx="2743036" cy="14400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6B4EF1-11BC-814A-A5F3-F8D69F0D2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40" y="2725417"/>
            <a:ext cx="2704176" cy="14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2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17CD25-1432-AC49-9DAA-F4403277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30" y="4270033"/>
            <a:ext cx="7107870" cy="210481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26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C0888-9456-EA47-B979-638E729CF499}"/>
              </a:ext>
            </a:extLst>
          </p:cNvPr>
          <p:cNvSpPr txBox="1"/>
          <p:nvPr/>
        </p:nvSpPr>
        <p:spPr>
          <a:xfrm>
            <a:off x="1064712" y="1377178"/>
            <a:ext cx="933189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de-DE" dirty="0"/>
              <a:t>Increase robustness </a:t>
            </a:r>
            <a:r>
              <a:rPr lang="de-DE" dirty="0" err="1"/>
              <a:t>of</a:t>
            </a:r>
            <a:r>
              <a:rPr lang="de-DE" dirty="0"/>
              <a:t> TAD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de-DE" dirty="0">
                <a:sym typeface="Wingdings" pitchFamily="2" charset="2"/>
              </a:rPr>
              <a:t>Extended TAD approach to video super-resolution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de-DE" dirty="0">
                <a:sym typeface="Wingdings" pitchFamily="2" charset="2"/>
              </a:rPr>
              <a:t>Improved </a:t>
            </a:r>
            <a:r>
              <a:rPr lang="de-DE" dirty="0" err="1">
                <a:sym typeface="Wingdings" pitchFamily="2" charset="2"/>
              </a:rPr>
              <a:t>model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runtime</a:t>
            </a:r>
            <a:r>
              <a:rPr lang="de-DE" dirty="0">
                <a:sym typeface="Wingdings" pitchFamily="2" charset="2"/>
              </a:rPr>
              <a:t> – </a:t>
            </a:r>
            <a:r>
              <a:rPr lang="de-DE" dirty="0" err="1">
                <a:sym typeface="Wingdings" pitchFamily="2" charset="2"/>
              </a:rPr>
              <a:t>performance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tradeoff</a:t>
            </a:r>
            <a:r>
              <a:rPr lang="de-DE" dirty="0">
                <a:sym typeface="Wingdings" pitchFamily="2" charset="2"/>
              </a:rPr>
              <a:t> for single image super-resolution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de-DE" dirty="0" err="1">
                <a:sym typeface="Wingdings" pitchFamily="2" charset="2"/>
              </a:rPr>
              <a:t>Improved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model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runtime</a:t>
            </a:r>
            <a:r>
              <a:rPr lang="de-DE" dirty="0">
                <a:sym typeface="Wingdings" pitchFamily="2" charset="2"/>
              </a:rPr>
              <a:t> – </a:t>
            </a:r>
            <a:r>
              <a:rPr lang="de-DE" dirty="0" err="1">
                <a:sym typeface="Wingdings" pitchFamily="2" charset="2"/>
              </a:rPr>
              <a:t>performance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tradeoff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image colorization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3774A-2530-8641-950E-8B165FDD0FFF}"/>
              </a:ext>
            </a:extLst>
          </p:cNvPr>
          <p:cNvSpPr txBox="1"/>
          <p:nvPr/>
        </p:nvSpPr>
        <p:spPr>
          <a:xfrm>
            <a:off x="1064712" y="3789301"/>
            <a:ext cx="9331891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dirty="0">
                <a:sym typeface="Wingdings" pitchFamily="2" charset="2"/>
              </a:rPr>
              <a:t>Apply purposed video super-resolution approach to other models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dirty="0">
                <a:sym typeface="Wingdings" pitchFamily="2" charset="2"/>
              </a:rPr>
              <a:t>Deploy video super-resolution approach to even larger scale factors (&gt; 16)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dirty="0">
                <a:sym typeface="Wingdings" pitchFamily="2" charset="2"/>
              </a:rPr>
              <a:t>Improve compression rate of TAD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64A035-1578-CD44-ACA6-E5114149BEA7}"/>
              </a:ext>
            </a:extLst>
          </p:cNvPr>
          <p:cNvSpPr txBox="1">
            <a:spLocks/>
          </p:cNvSpPr>
          <p:nvPr/>
        </p:nvSpPr>
        <p:spPr>
          <a:xfrm>
            <a:off x="838200" y="2822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Future Work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031B86-7D49-A443-A673-DCC21A40C3E8}"/>
              </a:ext>
            </a:extLst>
          </p:cNvPr>
          <p:cNvSpPr txBox="1">
            <a:spLocks/>
          </p:cNvSpPr>
          <p:nvPr/>
        </p:nvSpPr>
        <p:spPr>
          <a:xfrm>
            <a:off x="838200" y="520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Conclusions</a:t>
            </a:r>
            <a:endParaRPr lang="de-DE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A5BB0-58ED-6B43-B977-054C3A592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856" y="1532855"/>
            <a:ext cx="3182144" cy="23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5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27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9B5A2-92BA-1549-AAC5-98BC1A913DBB}"/>
              </a:ext>
            </a:extLst>
          </p:cNvPr>
          <p:cNvSpPr txBox="1"/>
          <p:nvPr/>
        </p:nvSpPr>
        <p:spPr>
          <a:xfrm>
            <a:off x="1019331" y="1543987"/>
            <a:ext cx="103344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Heewon</a:t>
            </a:r>
            <a:r>
              <a:rPr lang="en-US" dirty="0"/>
              <a:t> Kim, </a:t>
            </a:r>
            <a:r>
              <a:rPr lang="en-US" dirty="0" err="1"/>
              <a:t>Myungsub</a:t>
            </a:r>
            <a:r>
              <a:rPr lang="en-US" dirty="0"/>
              <a:t> Choi, Bee Lim, and </a:t>
            </a:r>
            <a:r>
              <a:rPr lang="en-US" dirty="0" err="1"/>
              <a:t>Kyoung</a:t>
            </a:r>
            <a:r>
              <a:rPr lang="en-US" dirty="0"/>
              <a:t> Mu Lee. Task-aware image downscaling. In </a:t>
            </a:r>
            <a:r>
              <a:rPr lang="en-US" i="1" dirty="0"/>
              <a:t>ECCV</a:t>
            </a:r>
            <a:r>
              <a:rPr lang="en-US" dirty="0"/>
              <a:t>, 2018.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Longguang</a:t>
            </a:r>
            <a:r>
              <a:rPr lang="en-US" dirty="0"/>
              <a:t> Wang, </a:t>
            </a:r>
            <a:r>
              <a:rPr lang="en-US" dirty="0" err="1"/>
              <a:t>Yulan</a:t>
            </a:r>
            <a:r>
              <a:rPr lang="en-US" dirty="0"/>
              <a:t> Guo, </a:t>
            </a:r>
            <a:r>
              <a:rPr lang="en-US" dirty="0" err="1"/>
              <a:t>Zaiping</a:t>
            </a:r>
            <a:r>
              <a:rPr lang="en-US" dirty="0"/>
              <a:t> Lin, </a:t>
            </a:r>
            <a:r>
              <a:rPr lang="en-US" dirty="0" err="1"/>
              <a:t>Xinpu</a:t>
            </a:r>
            <a:r>
              <a:rPr lang="en-US" dirty="0"/>
              <a:t> Deng, and Wei An. Learning for video super-resolution through HR optical flow estimation. </a:t>
            </a:r>
            <a:r>
              <a:rPr lang="en-US" i="1" dirty="0" err="1"/>
              <a:t>CoRR</a:t>
            </a:r>
            <a:r>
              <a:rPr lang="en-US" dirty="0"/>
              <a:t>, abs/1809.08573, 2018.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Radu </a:t>
            </a:r>
            <a:r>
              <a:rPr lang="en-US" dirty="0" err="1"/>
              <a:t>Timofte</a:t>
            </a:r>
            <a:r>
              <a:rPr lang="en-US" dirty="0"/>
              <a:t>, </a:t>
            </a:r>
            <a:r>
              <a:rPr lang="en-US" dirty="0" err="1"/>
              <a:t>Shuhang</a:t>
            </a:r>
            <a:r>
              <a:rPr lang="en-US" dirty="0"/>
              <a:t> Gu, </a:t>
            </a:r>
            <a:r>
              <a:rPr lang="en-US" dirty="0" err="1"/>
              <a:t>Jiqing</a:t>
            </a:r>
            <a:r>
              <a:rPr lang="en-US" dirty="0"/>
              <a:t> Wu, Luc Van </a:t>
            </a:r>
            <a:r>
              <a:rPr lang="en-US" dirty="0" err="1"/>
              <a:t>Gool</a:t>
            </a:r>
            <a:r>
              <a:rPr lang="en-US" dirty="0"/>
              <a:t>, Lei Zhang, Ming-</a:t>
            </a:r>
            <a:r>
              <a:rPr lang="en-US" dirty="0" err="1"/>
              <a:t>Hsuan</a:t>
            </a:r>
            <a:r>
              <a:rPr lang="en-US" dirty="0"/>
              <a:t> Yang, </a:t>
            </a:r>
            <a:r>
              <a:rPr lang="en-US" dirty="0" err="1"/>
              <a:t>Muham</a:t>
            </a:r>
            <a:r>
              <a:rPr lang="en-US" dirty="0"/>
              <a:t>- mad </a:t>
            </a:r>
            <a:r>
              <a:rPr lang="en-US" dirty="0" err="1"/>
              <a:t>Haris</a:t>
            </a:r>
            <a:r>
              <a:rPr lang="en-US" dirty="0"/>
              <a:t>, et al. </a:t>
            </a:r>
            <a:r>
              <a:rPr lang="en-US" dirty="0" err="1"/>
              <a:t>Ntire</a:t>
            </a:r>
            <a:r>
              <a:rPr lang="en-US" dirty="0"/>
              <a:t> 2018 challenge on single image super-resolution: Methods and results. In </a:t>
            </a:r>
            <a:r>
              <a:rPr lang="en-US" i="1" dirty="0"/>
              <a:t>The IEEE Conference on Computer Vision and Pattern Recognition (CVPR) Workshops</a:t>
            </a:r>
            <a:r>
              <a:rPr lang="en-US" dirty="0"/>
              <a:t>, June 2018.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Dong C., Loy C.C., He K., and Tang X. Learning a deep convolutional network for image super resolution. </a:t>
            </a:r>
            <a:r>
              <a:rPr lang="en-US" i="1" dirty="0"/>
              <a:t>ECCV 2014</a:t>
            </a:r>
            <a:r>
              <a:rPr lang="en-US" dirty="0"/>
              <a:t>, 2014.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S.Schulter,C.Leistner,andH.Bischof.Fast</a:t>
            </a:r>
            <a:r>
              <a:rPr lang="en-US" dirty="0"/>
              <a:t> and accurate image </a:t>
            </a:r>
            <a:r>
              <a:rPr lang="en-US"/>
              <a:t>upscaling with super-resolution </a:t>
            </a:r>
            <a:r>
              <a:rPr lang="en-US" dirty="0"/>
              <a:t>forests. pages 3791–3799, June 2015. </a:t>
            </a:r>
          </a:p>
        </p:txBody>
      </p:sp>
    </p:spTree>
    <p:extLst>
      <p:ext uri="{BB962C8B-B14F-4D97-AF65-F5344CB8AC3E}">
        <p14:creationId xmlns:p14="http://schemas.microsoft.com/office/powerpoint/2010/main" val="3775166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3365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Attention 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28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E70178-5732-A54B-A635-BA7CF98AEFFE}"/>
              </a:ext>
            </a:extLst>
          </p:cNvPr>
          <p:cNvSpPr txBox="1">
            <a:spLocks/>
          </p:cNvSpPr>
          <p:nvPr/>
        </p:nvSpPr>
        <p:spPr>
          <a:xfrm>
            <a:off x="838200" y="503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/>
              <a:t>Code </a:t>
            </a:r>
            <a:r>
              <a:rPr lang="de-DE" sz="3200" dirty="0" err="1"/>
              <a:t>available</a:t>
            </a:r>
            <a:r>
              <a:rPr lang="de-DE" sz="3200" dirty="0"/>
              <a:t> on </a:t>
            </a:r>
            <a:r>
              <a:rPr lang="de-DE" sz="3200" dirty="0">
                <a:hlinkClick r:id="rId3"/>
              </a:rPr>
              <a:t>https://github.com/simon-schaefer/tar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101458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- </a:t>
            </a:r>
            <a:r>
              <a:rPr lang="de-DE" dirty="0" err="1"/>
              <a:t>Normalized</a:t>
            </a:r>
            <a:r>
              <a:rPr lang="de-DE" dirty="0"/>
              <a:t> Epsilon Ball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29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F01E02-FD45-8D44-BE4A-421F59E1A99C}"/>
                  </a:ext>
                </a:extLst>
              </p:cNvPr>
              <p:cNvSpPr txBox="1"/>
              <p:nvPr/>
            </p:nvSpPr>
            <p:spPr>
              <a:xfrm>
                <a:off x="3035300" y="2476500"/>
                <a:ext cx="6210300" cy="665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𝑛𝑜𝑟𝑚𝑎𝑙𝑖𝑧𝑒𝑑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𝐺𝐷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𝑆𝐿𝑅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𝑛𝑢𝑚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F01E02-FD45-8D44-BE4A-421F59E1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300" y="2476500"/>
                <a:ext cx="6210300" cy="665247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0AFB9-6619-C84C-98EE-DF7CDA52C8C9}"/>
                  </a:ext>
                </a:extLst>
              </p:cNvPr>
              <p:cNvSpPr txBox="1"/>
              <p:nvPr/>
            </p:nvSpPr>
            <p:spPr>
              <a:xfrm>
                <a:off x="3035300" y="3594935"/>
                <a:ext cx="6210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> </a:t>
                </a:r>
                <a:r>
                  <a:rPr lang="de-DE" b="0" dirty="0">
                    <a:latin typeface="Cambria Math" panose="02040503050406030204" pitchFamily="18" charset="0"/>
                  </a:rPr>
                  <a:t>= maximal </a:t>
                </a:r>
                <a:r>
                  <a:rPr lang="de-DE" b="0" dirty="0" err="1">
                    <a:latin typeface="Cambria Math" panose="02040503050406030204" pitchFamily="18" charset="0"/>
                  </a:rPr>
                  <a:t>pixel</a:t>
                </a:r>
                <a:r>
                  <a:rPr lang="de-DE" b="0" dirty="0">
                    <a:latin typeface="Cambria Math" panose="02040503050406030204" pitchFamily="18" charset="0"/>
                  </a:rPr>
                  <a:t> </a:t>
                </a:r>
                <a:r>
                  <a:rPr lang="de-DE" b="0" dirty="0" err="1">
                    <a:latin typeface="Cambria Math" panose="02040503050406030204" pitchFamily="18" charset="0"/>
                  </a:rPr>
                  <a:t>value</a:t>
                </a:r>
                <a:endParaRPr lang="de-DE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:r>
                  <a:rPr lang="de-DE" dirty="0">
                    <a:latin typeface="Cambria Math" panose="02040503050406030204" pitchFamily="18" charset="0"/>
                  </a:rPr>
                  <a:t>= minimal </a:t>
                </a:r>
                <a:r>
                  <a:rPr lang="de-DE" dirty="0" err="1">
                    <a:latin typeface="Cambria Math" panose="02040503050406030204" pitchFamily="18" charset="0"/>
                  </a:rPr>
                  <a:t>pixel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value</a:t>
                </a:r>
                <a:endParaRPr lang="de-DE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</m:sub>
                    </m:sSub>
                  </m:oMath>
                </a14:m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:r>
                  <a:rPr lang="de-DE" dirty="0">
                    <a:latin typeface="Cambria Math" panose="02040503050406030204" pitchFamily="18" charset="0"/>
                  </a:rPr>
                  <a:t>= </a:t>
                </a:r>
                <a:r>
                  <a:rPr lang="de-DE" dirty="0" err="1">
                    <a:latin typeface="Cambria Math" panose="02040503050406030204" pitchFamily="18" charset="0"/>
                  </a:rPr>
                  <a:t>number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of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>
                    <a:latin typeface="Cambria Math" panose="02040503050406030204" pitchFamily="18" charset="0"/>
                  </a:rPr>
                  <a:t>pixels</a:t>
                </a:r>
                <a:endParaRPr lang="de-DE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0AFB9-6619-C84C-98EE-DF7CDA52C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300" y="3594935"/>
                <a:ext cx="6210300" cy="923330"/>
              </a:xfrm>
              <a:prstGeom prst="rect">
                <a:avLst/>
              </a:prstGeom>
              <a:blipFill>
                <a:blip r:embed="rId4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669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(Kim et al, ECCV‘18)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2F18C-7836-4F45-8666-D4712DA8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3CDB4-767B-6A40-A27C-F8AB1383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3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4AE25-F6D0-344C-B394-A7437651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497" y="4118621"/>
            <a:ext cx="6549697" cy="1726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BB498D-1223-624D-8B2F-53D3190219FC}"/>
                  </a:ext>
                </a:extLst>
              </p:cNvPr>
              <p:cNvSpPr txBox="1"/>
              <p:nvPr/>
            </p:nvSpPr>
            <p:spPr>
              <a:xfrm>
                <a:off x="1160211" y="4797251"/>
                <a:ext cx="79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𝐺𝑇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BB498D-1223-624D-8B2F-53D319021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11" y="4797251"/>
                <a:ext cx="798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67C29-40E1-304F-9743-FF6C98B37135}"/>
                  </a:ext>
                </a:extLst>
              </p:cNvPr>
              <p:cNvSpPr txBox="1"/>
              <p:nvPr/>
            </p:nvSpPr>
            <p:spPr>
              <a:xfrm>
                <a:off x="4535727" y="5660546"/>
                <a:ext cx="79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67C29-40E1-304F-9743-FF6C98B37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727" y="5660546"/>
                <a:ext cx="798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EE3F54-1EB2-D343-901E-607B9AB8455E}"/>
                  </a:ext>
                </a:extLst>
              </p:cNvPr>
              <p:cNvSpPr txBox="1"/>
              <p:nvPr/>
            </p:nvSpPr>
            <p:spPr>
              <a:xfrm>
                <a:off x="4834202" y="4202732"/>
                <a:ext cx="79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𝑆𝐿𝑅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EE3F54-1EB2-D343-901E-607B9A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202" y="4202732"/>
                <a:ext cx="7982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43F1BC-C8F6-EB43-ABF0-024FFFC91A12}"/>
                  </a:ext>
                </a:extLst>
              </p:cNvPr>
              <p:cNvSpPr txBox="1"/>
              <p:nvPr/>
            </p:nvSpPr>
            <p:spPr>
              <a:xfrm>
                <a:off x="8508194" y="4784571"/>
                <a:ext cx="79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𝑆𝐻𝑅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43F1BC-C8F6-EB43-ABF0-024FFFC91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94" y="4784571"/>
                <a:ext cx="7982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22361CD-4035-674F-9C51-67E9D681B0C2}"/>
              </a:ext>
            </a:extLst>
          </p:cNvPr>
          <p:cNvSpPr txBox="1"/>
          <p:nvPr/>
        </p:nvSpPr>
        <p:spPr>
          <a:xfrm>
            <a:off x="838199" y="1957541"/>
            <a:ext cx="105156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Fully-Convolutional</a:t>
            </a:r>
            <a:r>
              <a:rPr lang="de-DE" sz="2800" dirty="0"/>
              <a:t> </a:t>
            </a:r>
            <a:r>
              <a:rPr lang="de-DE" sz="2800" dirty="0" err="1"/>
              <a:t>autoencoder</a:t>
            </a:r>
            <a:r>
              <a:rPr lang="de-DE" sz="2800" dirty="0"/>
              <a:t> </a:t>
            </a:r>
            <a:r>
              <a:rPr lang="de-DE" sz="2800" dirty="0" err="1"/>
              <a:t>architecture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End-</a:t>
            </a:r>
            <a:r>
              <a:rPr lang="de-DE" sz="2800" dirty="0" err="1"/>
              <a:t>to</a:t>
            </a:r>
            <a:r>
              <a:rPr lang="de-DE" sz="2800" dirty="0"/>
              <a:t>-End </a:t>
            </a:r>
            <a:r>
              <a:rPr lang="de-DE" sz="2800" dirty="0" err="1"/>
              <a:t>trainable</a:t>
            </a:r>
            <a:r>
              <a:rPr lang="de-DE" sz="2800" dirty="0"/>
              <a:t> </a:t>
            </a:r>
            <a:r>
              <a:rPr lang="de-DE" sz="2800" dirty="0" err="1"/>
              <a:t>architecture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Proof of </a:t>
            </a:r>
            <a:r>
              <a:rPr lang="de-DE" sz="2800" dirty="0" err="1"/>
              <a:t>Concept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SISR and IC </a:t>
            </a:r>
            <a:r>
              <a:rPr lang="de-DE" sz="2800" dirty="0" err="1"/>
              <a:t>problems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2521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- Improving Compression Rate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30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50A39-56EB-454F-B71C-497253C7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16" y="2233083"/>
            <a:ext cx="10128584" cy="29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C6FDF34-6A32-4245-A31C-9AEAA63A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952750"/>
            <a:ext cx="10706100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VSR Direct Approach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31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782DD6-71DC-E444-9FCC-99F169D9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5" y="3977324"/>
            <a:ext cx="2743201" cy="2194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B64D0A-AC56-A94D-B325-9616A0AA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703" y="3954871"/>
            <a:ext cx="2743200" cy="2194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2D657E-B914-5B4A-BF4F-FA5CB5149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234" y="4700709"/>
            <a:ext cx="1143000" cy="9144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731A2572-01DD-1546-9EB1-660FD861B1F4}"/>
              </a:ext>
            </a:extLst>
          </p:cNvPr>
          <p:cNvSpPr/>
          <p:nvPr/>
        </p:nvSpPr>
        <p:spPr>
          <a:xfrm>
            <a:off x="4516302" y="4905678"/>
            <a:ext cx="626533" cy="504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B6BDCD2-CCE5-3649-BC39-537A84E8F220}"/>
              </a:ext>
            </a:extLst>
          </p:cNvPr>
          <p:cNvSpPr/>
          <p:nvPr/>
        </p:nvSpPr>
        <p:spPr>
          <a:xfrm>
            <a:off x="6657900" y="4905678"/>
            <a:ext cx="626533" cy="504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0F31FC-FE47-3145-BF9D-543E2F2448A5}"/>
                  </a:ext>
                </a:extLst>
              </p:cNvPr>
              <p:cNvSpPr/>
              <p:nvPr/>
            </p:nvSpPr>
            <p:spPr>
              <a:xfrm>
                <a:off x="5975968" y="1584139"/>
                <a:ext cx="3045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𝑇𝐴𝑆𝐾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1(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𝐺𝑇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𝐸𝑋𝑇𝐸𝑅𝑁𝐴𝐿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0F31FC-FE47-3145-BF9D-543E2F244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68" y="1584139"/>
                <a:ext cx="304519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14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VSR Flow Approach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32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0FB9A-F83A-3A49-8899-D7BF891D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383052"/>
            <a:ext cx="97917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CA0322-0367-EC4C-B1BF-EB7911D699D1}"/>
                  </a:ext>
                </a:extLst>
              </p:cNvPr>
              <p:cNvSpPr/>
              <p:nvPr/>
            </p:nvSpPr>
            <p:spPr>
              <a:xfrm>
                <a:off x="6499437" y="1690688"/>
                <a:ext cx="52716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𝑇𝐴𝑆𝐾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1(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𝐹𝐿𝑂𝑊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𝐹𝐴𝑅𝑁𝐸𝐵𝐴𝐶𝐾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+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1(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𝑆𝐻𝑅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CA0322-0367-EC4C-B1BF-EB7911D69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437" y="1690688"/>
                <a:ext cx="5271636" cy="369332"/>
              </a:xfrm>
              <a:prstGeom prst="rect">
                <a:avLst/>
              </a:prstGeom>
              <a:blipFill>
                <a:blip r:embed="rId4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869BD01-2584-9F46-828E-284DD83C2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06" y="4583452"/>
            <a:ext cx="2327405" cy="1745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00177-F7C8-024C-9A34-AAA7E0646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892" y="4609578"/>
            <a:ext cx="2327405" cy="174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49FD0C-2839-5E40-A9F4-3E6153CD35EF}"/>
              </a:ext>
            </a:extLst>
          </p:cNvPr>
          <p:cNvSpPr txBox="1"/>
          <p:nvPr/>
        </p:nvSpPr>
        <p:spPr>
          <a:xfrm>
            <a:off x="905002" y="5291170"/>
            <a:ext cx="140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UCL Optical Flow Dataset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E525530-E318-614C-93B1-1421DF0F4E5A}"/>
              </a:ext>
            </a:extLst>
          </p:cNvPr>
          <p:cNvSpPr/>
          <p:nvPr/>
        </p:nvSpPr>
        <p:spPr>
          <a:xfrm>
            <a:off x="5327685" y="5399859"/>
            <a:ext cx="626533" cy="504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77ED4768-417B-B24C-AFB7-CB730ED7C26A}"/>
              </a:ext>
            </a:extLst>
          </p:cNvPr>
          <p:cNvSpPr/>
          <p:nvPr/>
        </p:nvSpPr>
        <p:spPr>
          <a:xfrm>
            <a:off x="5327685" y="4852089"/>
            <a:ext cx="448765" cy="53259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889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AC36-1B72-714A-9FD8-C5467A84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SOFVSR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E5C488-88CD-0F44-AA12-B2AB28D33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995" y="1475535"/>
            <a:ext cx="7138221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4AB97-FFEF-F747-BFB2-E6800031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D1130-195D-DF42-B63D-893839DF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33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E4FA3-FDEA-424A-87DD-0E548044DDB7}"/>
              </a:ext>
            </a:extLst>
          </p:cNvPr>
          <p:cNvSpPr txBox="1"/>
          <p:nvPr/>
        </p:nvSpPr>
        <p:spPr>
          <a:xfrm>
            <a:off x="8821272" y="2097741"/>
            <a:ext cx="253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Performance and </a:t>
            </a:r>
            <a:r>
              <a:rPr lang="de-DE" dirty="0" err="1"/>
              <a:t>Closeness</a:t>
            </a:r>
            <a:r>
              <a:rPr lang="de-DE" dirty="0"/>
              <a:t> to </a:t>
            </a:r>
            <a:r>
              <a:rPr lang="de-DE" dirty="0" err="1"/>
              <a:t>state</a:t>
            </a:r>
            <a:r>
              <a:rPr lang="de-DE" dirty="0"/>
              <a:t>-of-</a:t>
            </a:r>
            <a:r>
              <a:rPr lang="de-DE" dirty="0" err="1"/>
              <a:t>the</a:t>
            </a:r>
            <a:r>
              <a:rPr lang="de-DE" dirty="0"/>
              <a:t>-art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1532E-4EEB-A540-829E-F5C48FCCBCCB}"/>
              </a:ext>
            </a:extLst>
          </p:cNvPr>
          <p:cNvSpPr txBox="1"/>
          <p:nvPr/>
        </p:nvSpPr>
        <p:spPr>
          <a:xfrm>
            <a:off x="1356994" y="5842337"/>
            <a:ext cx="6926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 err="1"/>
              <a:t>According</a:t>
            </a:r>
            <a:r>
              <a:rPr lang="de-DE" i="1" dirty="0"/>
              <a:t> to </a:t>
            </a:r>
            <a:r>
              <a:rPr lang="de-DE" i="1" dirty="0" err="1"/>
              <a:t>website</a:t>
            </a:r>
            <a:r>
              <a:rPr lang="de-DE" i="1" dirty="0"/>
              <a:t> </a:t>
            </a:r>
            <a:r>
              <a:rPr lang="de-DE" i="1" dirty="0" err="1"/>
              <a:t>PapersWithCode</a:t>
            </a:r>
            <a:r>
              <a:rPr lang="de-DE" i="1" dirty="0"/>
              <a:t> </a:t>
            </a:r>
            <a:r>
              <a:rPr lang="de-DE" i="1" dirty="0" err="1"/>
              <a:t>comparing</a:t>
            </a:r>
            <a:r>
              <a:rPr lang="de-DE" i="1" dirty="0"/>
              <a:t> </a:t>
            </a:r>
            <a:r>
              <a:rPr lang="de-DE" i="1" dirty="0" err="1"/>
              <a:t>stated</a:t>
            </a:r>
            <a:r>
              <a:rPr lang="de-DE" i="1" dirty="0"/>
              <a:t> </a:t>
            </a:r>
            <a:r>
              <a:rPr lang="de-DE" i="1" dirty="0" err="1"/>
              <a:t>results</a:t>
            </a:r>
            <a:r>
              <a:rPr lang="de-DE" i="1" dirty="0"/>
              <a:t> of </a:t>
            </a:r>
            <a:r>
              <a:rPr lang="de-DE" i="1" dirty="0" err="1"/>
              <a:t>papers</a:t>
            </a:r>
            <a:r>
              <a:rPr lang="de-DE" i="1" dirty="0"/>
              <a:t> in </a:t>
            </a:r>
            <a:r>
              <a:rPr lang="de-DE" i="1" dirty="0" err="1"/>
              <a:t>standard</a:t>
            </a:r>
            <a:r>
              <a:rPr lang="de-DE" i="1" dirty="0"/>
              <a:t> </a:t>
            </a:r>
            <a:r>
              <a:rPr lang="de-DE" i="1" dirty="0" err="1"/>
              <a:t>computer</a:t>
            </a:r>
            <a:r>
              <a:rPr lang="de-DE" i="1" dirty="0"/>
              <a:t> </a:t>
            </a:r>
            <a:r>
              <a:rPr lang="de-DE" i="1" dirty="0" err="1"/>
              <a:t>vision</a:t>
            </a:r>
            <a:r>
              <a:rPr lang="de-DE" i="1" dirty="0"/>
              <a:t> </a:t>
            </a:r>
            <a:r>
              <a:rPr lang="de-DE" i="1" dirty="0" err="1"/>
              <a:t>problems</a:t>
            </a:r>
            <a:endParaRPr lang="de-DE" i="1" dirty="0"/>
          </a:p>
          <a:p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D2949-2632-894F-A4E5-FDDEFD5AAB8B}"/>
              </a:ext>
            </a:extLst>
          </p:cNvPr>
          <p:cNvSpPr txBox="1"/>
          <p:nvPr/>
        </p:nvSpPr>
        <p:spPr>
          <a:xfrm>
            <a:off x="8821272" y="3561854"/>
            <a:ext cx="253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Availability</a:t>
            </a:r>
            <a:r>
              <a:rPr lang="de-DE" dirty="0"/>
              <a:t> of </a:t>
            </a:r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open-</a:t>
            </a:r>
            <a:r>
              <a:rPr lang="de-DE" dirty="0" err="1"/>
              <a:t>source</a:t>
            </a:r>
            <a:endParaRPr lang="de-DE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CB2E26E-86B2-EF4D-A372-DB43A78B02FC}"/>
              </a:ext>
            </a:extLst>
          </p:cNvPr>
          <p:cNvSpPr/>
          <p:nvPr/>
        </p:nvSpPr>
        <p:spPr>
          <a:xfrm>
            <a:off x="9864538" y="3078712"/>
            <a:ext cx="445995" cy="407929"/>
          </a:xfrm>
          <a:prstGeom prst="plus">
            <a:avLst>
              <a:gd name="adj" fmla="val 353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80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9750D-26FC-0F4D-8075-BD0C156F16BE}"/>
              </a:ext>
            </a:extLst>
          </p:cNvPr>
          <p:cNvSpPr txBox="1"/>
          <p:nvPr/>
        </p:nvSpPr>
        <p:spPr>
          <a:xfrm>
            <a:off x="1082351" y="1690688"/>
            <a:ext cx="1027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Increased computations compared to </a:t>
            </a:r>
            <a:r>
              <a:rPr lang="en-GB" sz="2400" dirty="0" err="1"/>
              <a:t>trival</a:t>
            </a:r>
            <a:r>
              <a:rPr lang="en-GB" sz="2400" dirty="0"/>
              <a:t> downscaling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Larger vulnerability against perturbations</a:t>
            </a:r>
          </a:p>
        </p:txBody>
      </p:sp>
    </p:spTree>
    <p:extLst>
      <p:ext uri="{BB962C8B-B14F-4D97-AF65-F5344CB8AC3E}">
        <p14:creationId xmlns:p14="http://schemas.microsoft.com/office/powerpoint/2010/main" val="3226771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AC36-1B72-714A-9FD8-C5467A84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Large Perturbation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4AB97-FFEF-F747-BFB2-E6800031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D1130-195D-DF42-B63D-893839DF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35</a:t>
            </a:fld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23F5C-B3FC-BA43-8797-B4720DC6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326" y="2103437"/>
            <a:ext cx="1369748" cy="132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9050F1-C40F-FC44-96BC-9FB4BE9AF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26" y="2103437"/>
            <a:ext cx="1369748" cy="1325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196CA-36AC-F044-BE6B-63100B0BF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26" y="2103437"/>
            <a:ext cx="1369748" cy="1325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0A9135-F2F8-274C-A621-B1136DA01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26" y="2103437"/>
            <a:ext cx="1369748" cy="13255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7A9FC2-CEE2-DF47-B088-6213F723A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468" y="3949698"/>
            <a:ext cx="1369748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3B9D0E-3D71-8948-AC11-7B0FEB7F7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7416" y="3911022"/>
            <a:ext cx="1443640" cy="13970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63DBD4-D829-1046-A8E3-B2C60FB9F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616" y="3911022"/>
            <a:ext cx="1372058" cy="1327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2FFAC4-6BA9-0444-86D2-03428CA766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326" y="3954139"/>
            <a:ext cx="1372057" cy="1327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3174A7-06FB-EF44-AD33-02EC22B184E2}"/>
                  </a:ext>
                </a:extLst>
              </p:cNvPr>
              <p:cNvSpPr txBox="1"/>
              <p:nvPr/>
            </p:nvSpPr>
            <p:spPr>
              <a:xfrm>
                <a:off x="1309255" y="4433371"/>
                <a:ext cx="1369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3174A7-06FB-EF44-AD33-02EC22B18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255" y="4433371"/>
                <a:ext cx="13697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4CF3F-B4AA-E648-BC3D-8B2353526C89}"/>
                  </a:ext>
                </a:extLst>
              </p:cNvPr>
              <p:cNvSpPr txBox="1"/>
              <p:nvPr/>
            </p:nvSpPr>
            <p:spPr>
              <a:xfrm>
                <a:off x="3810468" y="5507550"/>
                <a:ext cx="1369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=0.11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4CF3F-B4AA-E648-BC3D-8B235352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468" y="5507550"/>
                <a:ext cx="13697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40F28-BD8B-824B-AAB6-5BA6DF4DE81C}"/>
                  </a:ext>
                </a:extLst>
              </p:cNvPr>
              <p:cNvSpPr txBox="1"/>
              <p:nvPr/>
            </p:nvSpPr>
            <p:spPr>
              <a:xfrm>
                <a:off x="5711308" y="5507550"/>
                <a:ext cx="1369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=0.22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40F28-BD8B-824B-AAB6-5BA6DF4D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308" y="5507550"/>
                <a:ext cx="136974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1FFB7C-DF6D-9444-862B-0B85899AE463}"/>
                  </a:ext>
                </a:extLst>
              </p:cNvPr>
              <p:cNvSpPr txBox="1"/>
              <p:nvPr/>
            </p:nvSpPr>
            <p:spPr>
              <a:xfrm>
                <a:off x="7493926" y="5507550"/>
                <a:ext cx="1369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=0.39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1FFB7C-DF6D-9444-862B-0B85899AE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26" y="5507550"/>
                <a:ext cx="136974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501F02-8D78-3043-A92E-247D25340F84}"/>
                  </a:ext>
                </a:extLst>
              </p:cNvPr>
              <p:cNvSpPr txBox="1"/>
              <p:nvPr/>
            </p:nvSpPr>
            <p:spPr>
              <a:xfrm>
                <a:off x="9297326" y="5507550"/>
                <a:ext cx="1369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501F02-8D78-3043-A92E-247D2534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326" y="5507550"/>
                <a:ext cx="136974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C4A5C0-FFA3-A64B-B24E-8D4AC7BF7144}"/>
                  </a:ext>
                </a:extLst>
              </p:cNvPr>
              <p:cNvSpPr txBox="1"/>
              <p:nvPr/>
            </p:nvSpPr>
            <p:spPr>
              <a:xfrm>
                <a:off x="1309255" y="2581552"/>
                <a:ext cx="1369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C4A5C0-FFA3-A64B-B24E-8D4AC7BF7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255" y="2581552"/>
                <a:ext cx="13697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018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3EBA-4BA9-164F-B78E-6852240E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SISR PSNR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= 16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78C51-ADF9-9643-A806-64965DE9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13180-3F52-5543-81ED-DE2FC42D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36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4432D-5872-D34A-A0CE-E8D7583F8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60" y="2556588"/>
            <a:ext cx="8587580" cy="19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(Kim et al, ECCV‘18) -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4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0924E-C3FA-D54C-B335-973E85FFC36F}"/>
              </a:ext>
            </a:extLst>
          </p:cNvPr>
          <p:cNvSpPr txBox="1"/>
          <p:nvPr/>
        </p:nvSpPr>
        <p:spPr>
          <a:xfrm>
            <a:off x="3039649" y="5550899"/>
            <a:ext cx="199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Project Goals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61075A-BC0A-D24F-884B-0CD441B0D26C}"/>
              </a:ext>
            </a:extLst>
          </p:cNvPr>
          <p:cNvGrpSpPr/>
          <p:nvPr/>
        </p:nvGrpSpPr>
        <p:grpSpPr>
          <a:xfrm>
            <a:off x="4509370" y="5487148"/>
            <a:ext cx="5993704" cy="450395"/>
            <a:chOff x="3382027" y="5249876"/>
            <a:chExt cx="5993704" cy="4503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CCA5ECA-A533-A44B-9575-07E5B70A1F49}"/>
                </a:ext>
              </a:extLst>
            </p:cNvPr>
            <p:cNvGrpSpPr/>
            <p:nvPr/>
          </p:nvGrpSpPr>
          <p:grpSpPr>
            <a:xfrm>
              <a:off x="3382027" y="5249877"/>
              <a:ext cx="5993704" cy="450394"/>
              <a:chOff x="5110033" y="5123155"/>
              <a:chExt cx="6585933" cy="450394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EFB47C22-77CD-0349-BC56-44929F1A253F}"/>
                  </a:ext>
                </a:extLst>
              </p:cNvPr>
              <p:cNvSpPr/>
              <p:nvPr/>
            </p:nvSpPr>
            <p:spPr>
              <a:xfrm>
                <a:off x="5110033" y="5123156"/>
                <a:ext cx="2195311" cy="450393"/>
              </a:xfrm>
              <a:custGeom>
                <a:avLst/>
                <a:gdLst>
                  <a:gd name="connsiteX0" fmla="*/ 0 w 2195311"/>
                  <a:gd name="connsiteY0" fmla="*/ 75067 h 450393"/>
                  <a:gd name="connsiteX1" fmla="*/ 75067 w 2195311"/>
                  <a:gd name="connsiteY1" fmla="*/ 0 h 450393"/>
                  <a:gd name="connsiteX2" fmla="*/ 2120244 w 2195311"/>
                  <a:gd name="connsiteY2" fmla="*/ 0 h 450393"/>
                  <a:gd name="connsiteX3" fmla="*/ 2195311 w 2195311"/>
                  <a:gd name="connsiteY3" fmla="*/ 75067 h 450393"/>
                  <a:gd name="connsiteX4" fmla="*/ 2195311 w 2195311"/>
                  <a:gd name="connsiteY4" fmla="*/ 375326 h 450393"/>
                  <a:gd name="connsiteX5" fmla="*/ 2120244 w 2195311"/>
                  <a:gd name="connsiteY5" fmla="*/ 450393 h 450393"/>
                  <a:gd name="connsiteX6" fmla="*/ 75067 w 2195311"/>
                  <a:gd name="connsiteY6" fmla="*/ 450393 h 450393"/>
                  <a:gd name="connsiteX7" fmla="*/ 0 w 2195311"/>
                  <a:gd name="connsiteY7" fmla="*/ 375326 h 450393"/>
                  <a:gd name="connsiteX8" fmla="*/ 0 w 2195311"/>
                  <a:gd name="connsiteY8" fmla="*/ 75067 h 45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5311" h="450393">
                    <a:moveTo>
                      <a:pt x="0" y="75067"/>
                    </a:moveTo>
                    <a:cubicBezTo>
                      <a:pt x="0" y="33609"/>
                      <a:pt x="33609" y="0"/>
                      <a:pt x="75067" y="0"/>
                    </a:cubicBezTo>
                    <a:lnTo>
                      <a:pt x="2120244" y="0"/>
                    </a:lnTo>
                    <a:cubicBezTo>
                      <a:pt x="2161702" y="0"/>
                      <a:pt x="2195311" y="33609"/>
                      <a:pt x="2195311" y="75067"/>
                    </a:cubicBezTo>
                    <a:lnTo>
                      <a:pt x="2195311" y="375326"/>
                    </a:lnTo>
                    <a:cubicBezTo>
                      <a:pt x="2195311" y="416784"/>
                      <a:pt x="2161702" y="450393"/>
                      <a:pt x="2120244" y="450393"/>
                    </a:cubicBezTo>
                    <a:lnTo>
                      <a:pt x="75067" y="450393"/>
                    </a:lnTo>
                    <a:cubicBezTo>
                      <a:pt x="33609" y="450393"/>
                      <a:pt x="0" y="416784"/>
                      <a:pt x="0" y="375326"/>
                    </a:cubicBezTo>
                    <a:lnTo>
                      <a:pt x="0" y="75067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3896" tIns="42941" rIns="63896" bIns="42941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100" kern="1200" dirty="0"/>
                  <a:t>Improve efficiency for Super Resolution and Colorization  </a:t>
                </a: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BC56158-07F5-DB44-8FBE-03B3FA3CE373}"/>
                  </a:ext>
                </a:extLst>
              </p:cNvPr>
              <p:cNvSpPr/>
              <p:nvPr/>
            </p:nvSpPr>
            <p:spPr>
              <a:xfrm>
                <a:off x="9500654" y="5123155"/>
                <a:ext cx="2195312" cy="450393"/>
              </a:xfrm>
              <a:custGeom>
                <a:avLst/>
                <a:gdLst>
                  <a:gd name="connsiteX0" fmla="*/ 0 w 2195311"/>
                  <a:gd name="connsiteY0" fmla="*/ 75067 h 450393"/>
                  <a:gd name="connsiteX1" fmla="*/ 75067 w 2195311"/>
                  <a:gd name="connsiteY1" fmla="*/ 0 h 450393"/>
                  <a:gd name="connsiteX2" fmla="*/ 2120244 w 2195311"/>
                  <a:gd name="connsiteY2" fmla="*/ 0 h 450393"/>
                  <a:gd name="connsiteX3" fmla="*/ 2195311 w 2195311"/>
                  <a:gd name="connsiteY3" fmla="*/ 75067 h 450393"/>
                  <a:gd name="connsiteX4" fmla="*/ 2195311 w 2195311"/>
                  <a:gd name="connsiteY4" fmla="*/ 375326 h 450393"/>
                  <a:gd name="connsiteX5" fmla="*/ 2120244 w 2195311"/>
                  <a:gd name="connsiteY5" fmla="*/ 450393 h 450393"/>
                  <a:gd name="connsiteX6" fmla="*/ 75067 w 2195311"/>
                  <a:gd name="connsiteY6" fmla="*/ 450393 h 450393"/>
                  <a:gd name="connsiteX7" fmla="*/ 0 w 2195311"/>
                  <a:gd name="connsiteY7" fmla="*/ 375326 h 450393"/>
                  <a:gd name="connsiteX8" fmla="*/ 0 w 2195311"/>
                  <a:gd name="connsiteY8" fmla="*/ 75067 h 45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5311" h="450393">
                    <a:moveTo>
                      <a:pt x="0" y="75067"/>
                    </a:moveTo>
                    <a:cubicBezTo>
                      <a:pt x="0" y="33609"/>
                      <a:pt x="33609" y="0"/>
                      <a:pt x="75067" y="0"/>
                    </a:cubicBezTo>
                    <a:lnTo>
                      <a:pt x="2120244" y="0"/>
                    </a:lnTo>
                    <a:cubicBezTo>
                      <a:pt x="2161702" y="0"/>
                      <a:pt x="2195311" y="33609"/>
                      <a:pt x="2195311" y="75067"/>
                    </a:cubicBezTo>
                    <a:lnTo>
                      <a:pt x="2195311" y="375326"/>
                    </a:lnTo>
                    <a:cubicBezTo>
                      <a:pt x="2195311" y="416784"/>
                      <a:pt x="2161702" y="450393"/>
                      <a:pt x="2120244" y="450393"/>
                    </a:cubicBezTo>
                    <a:lnTo>
                      <a:pt x="75067" y="450393"/>
                    </a:lnTo>
                    <a:cubicBezTo>
                      <a:pt x="33609" y="450393"/>
                      <a:pt x="0" y="416784"/>
                      <a:pt x="0" y="375326"/>
                    </a:cubicBezTo>
                    <a:lnTo>
                      <a:pt x="0" y="75067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3896" tIns="42941" rIns="63896" bIns="42941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100" kern="1200" dirty="0"/>
                  <a:t>Extend to Video Domain </a:t>
                </a:r>
              </a:p>
            </p:txBody>
          </p:sp>
        </p:grp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1034EA-88ED-274E-B0B9-F3AC0C637DA0}"/>
                </a:ext>
              </a:extLst>
            </p:cNvPr>
            <p:cNvSpPr/>
            <p:nvPr/>
          </p:nvSpPr>
          <p:spPr>
            <a:xfrm>
              <a:off x="5379928" y="5249876"/>
              <a:ext cx="1997902" cy="450393"/>
            </a:xfrm>
            <a:custGeom>
              <a:avLst/>
              <a:gdLst>
                <a:gd name="connsiteX0" fmla="*/ 0 w 2195311"/>
                <a:gd name="connsiteY0" fmla="*/ 75067 h 450393"/>
                <a:gd name="connsiteX1" fmla="*/ 75067 w 2195311"/>
                <a:gd name="connsiteY1" fmla="*/ 0 h 450393"/>
                <a:gd name="connsiteX2" fmla="*/ 2120244 w 2195311"/>
                <a:gd name="connsiteY2" fmla="*/ 0 h 450393"/>
                <a:gd name="connsiteX3" fmla="*/ 2195311 w 2195311"/>
                <a:gd name="connsiteY3" fmla="*/ 75067 h 450393"/>
                <a:gd name="connsiteX4" fmla="*/ 2195311 w 2195311"/>
                <a:gd name="connsiteY4" fmla="*/ 375326 h 450393"/>
                <a:gd name="connsiteX5" fmla="*/ 2120244 w 2195311"/>
                <a:gd name="connsiteY5" fmla="*/ 450393 h 450393"/>
                <a:gd name="connsiteX6" fmla="*/ 75067 w 2195311"/>
                <a:gd name="connsiteY6" fmla="*/ 450393 h 450393"/>
                <a:gd name="connsiteX7" fmla="*/ 0 w 2195311"/>
                <a:gd name="connsiteY7" fmla="*/ 375326 h 450393"/>
                <a:gd name="connsiteX8" fmla="*/ 0 w 2195311"/>
                <a:gd name="connsiteY8" fmla="*/ 75067 h 45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5311" h="450393">
                  <a:moveTo>
                    <a:pt x="0" y="75067"/>
                  </a:moveTo>
                  <a:cubicBezTo>
                    <a:pt x="0" y="33609"/>
                    <a:pt x="33609" y="0"/>
                    <a:pt x="75067" y="0"/>
                  </a:cubicBezTo>
                  <a:lnTo>
                    <a:pt x="2120244" y="0"/>
                  </a:lnTo>
                  <a:cubicBezTo>
                    <a:pt x="2161702" y="0"/>
                    <a:pt x="2195311" y="33609"/>
                    <a:pt x="2195311" y="75067"/>
                  </a:cubicBezTo>
                  <a:lnTo>
                    <a:pt x="2195311" y="375326"/>
                  </a:lnTo>
                  <a:cubicBezTo>
                    <a:pt x="2195311" y="416784"/>
                    <a:pt x="2161702" y="450393"/>
                    <a:pt x="2120244" y="450393"/>
                  </a:cubicBezTo>
                  <a:lnTo>
                    <a:pt x="75067" y="450393"/>
                  </a:lnTo>
                  <a:cubicBezTo>
                    <a:pt x="33609" y="450393"/>
                    <a:pt x="0" y="416784"/>
                    <a:pt x="0" y="375326"/>
                  </a:cubicBezTo>
                  <a:lnTo>
                    <a:pt x="0" y="75067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896" tIns="42941" rIns="63896" bIns="4294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Increase Robustness against Perturbation</a:t>
              </a:r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FB575CC-E8CC-384E-B685-383569AEF63B}"/>
              </a:ext>
            </a:extLst>
          </p:cNvPr>
          <p:cNvSpPr/>
          <p:nvPr/>
        </p:nvSpPr>
        <p:spPr>
          <a:xfrm>
            <a:off x="1891430" y="5461821"/>
            <a:ext cx="1148219" cy="547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9512A95-A40D-6A40-A4C2-3C1E077FEA3B}"/>
              </a:ext>
            </a:extLst>
          </p:cNvPr>
          <p:cNvSpPr txBox="1">
            <a:spLocks/>
          </p:cNvSpPr>
          <p:nvPr/>
        </p:nvSpPr>
        <p:spPr>
          <a:xfrm>
            <a:off x="990600" y="1808313"/>
            <a:ext cx="10515600" cy="278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C50C5-9964-3746-94A1-69D3F5AD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52" y="1524880"/>
            <a:ext cx="4089848" cy="3067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5C185-493C-0C44-9567-AD934C11C9FB}"/>
              </a:ext>
            </a:extLst>
          </p:cNvPr>
          <p:cNvSpPr txBox="1"/>
          <p:nvPr/>
        </p:nvSpPr>
        <p:spPr>
          <a:xfrm>
            <a:off x="7263952" y="4592266"/>
            <a:ext cx="408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Runtime</a:t>
            </a:r>
            <a:r>
              <a:rPr lang="de-DE" dirty="0"/>
              <a:t> on CPU (Mac Pro 2015)</a:t>
            </a:r>
          </a:p>
          <a:p>
            <a:pPr algn="ctr"/>
            <a:r>
              <a:rPr lang="de-DE" dirty="0"/>
              <a:t>per </a:t>
            </a:r>
            <a:r>
              <a:rPr lang="de-DE" dirty="0" err="1"/>
              <a:t>forward</a:t>
            </a:r>
            <a:r>
              <a:rPr lang="de-DE" dirty="0"/>
              <a:t> pass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E573B-78E0-5345-A1EA-F152D7EC1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08" y="2063452"/>
            <a:ext cx="2246463" cy="22464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DBAC3-8D7E-0A40-BF52-FE037AE50DCC}"/>
              </a:ext>
            </a:extLst>
          </p:cNvPr>
          <p:cNvSpPr txBox="1"/>
          <p:nvPr/>
        </p:nvSpPr>
        <p:spPr>
          <a:xfrm>
            <a:off x="685800" y="4496678"/>
            <a:ext cx="50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Very</a:t>
            </a:r>
            <a:r>
              <a:rPr lang="de-DE" dirty="0"/>
              <a:t> vulnerable to </a:t>
            </a:r>
            <a:r>
              <a:rPr lang="de-DE" dirty="0" err="1"/>
              <a:t>perturbations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SLR image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985183-69DF-5148-9C7E-E1C5E2ABB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69" y="2031779"/>
            <a:ext cx="2319298" cy="2319298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6D1FB94E-BA3A-0F4E-BAA1-B2165BD10380}"/>
              </a:ext>
            </a:extLst>
          </p:cNvPr>
          <p:cNvSpPr/>
          <p:nvPr/>
        </p:nvSpPr>
        <p:spPr>
          <a:xfrm>
            <a:off x="2932263" y="3091543"/>
            <a:ext cx="1001108" cy="33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60DC550-9DD7-B64F-BE41-4B6D0B09868A}"/>
                  </a:ext>
                </a:extLst>
              </p:cNvPr>
              <p:cNvSpPr/>
              <p:nvPr/>
            </p:nvSpPr>
            <p:spPr>
              <a:xfrm>
                <a:off x="2842751" y="3442457"/>
                <a:ext cx="9357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60DC550-9DD7-B64F-BE41-4B6D0B098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51" y="3442457"/>
                <a:ext cx="9357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B912CACC-A273-4D4E-8A6D-8E1D3B9F715F}"/>
              </a:ext>
            </a:extLst>
          </p:cNvPr>
          <p:cNvSpPr/>
          <p:nvPr/>
        </p:nvSpPr>
        <p:spPr>
          <a:xfrm>
            <a:off x="2704667" y="2364907"/>
            <a:ext cx="1581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/>
              <a:t>White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28269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Improvements -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2F18C-7836-4F45-8666-D4712DA8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3CDB4-767B-6A40-A27C-F8AB1383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5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4AE25-F6D0-344C-B394-A7437651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11" y="3160223"/>
            <a:ext cx="6549697" cy="17265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E0241-BE53-744E-B27C-42331514FCB5}"/>
              </a:ext>
            </a:extLst>
          </p:cNvPr>
          <p:cNvCxnSpPr/>
          <p:nvPr/>
        </p:nvCxnSpPr>
        <p:spPr>
          <a:xfrm flipV="1">
            <a:off x="3087756" y="4267200"/>
            <a:ext cx="914400" cy="103367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40471F-EA3A-8548-9C59-A647B257C20C}"/>
              </a:ext>
            </a:extLst>
          </p:cNvPr>
          <p:cNvCxnSpPr>
            <a:cxnSpLocks/>
          </p:cNvCxnSpPr>
          <p:nvPr/>
        </p:nvCxnSpPr>
        <p:spPr>
          <a:xfrm flipV="1">
            <a:off x="3322982" y="4174436"/>
            <a:ext cx="2879035" cy="1311964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CB83E5A-79B2-F842-B801-F2C76B2FB975}"/>
              </a:ext>
            </a:extLst>
          </p:cNvPr>
          <p:cNvSpPr/>
          <p:nvPr/>
        </p:nvSpPr>
        <p:spPr>
          <a:xfrm>
            <a:off x="2358886" y="5300870"/>
            <a:ext cx="964096" cy="874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# Resblocks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4D2B7D-A790-924B-B729-573DD9CF8762}"/>
              </a:ext>
            </a:extLst>
          </p:cNvPr>
          <p:cNvCxnSpPr>
            <a:cxnSpLocks/>
          </p:cNvCxnSpPr>
          <p:nvPr/>
        </p:nvCxnSpPr>
        <p:spPr>
          <a:xfrm flipH="1">
            <a:off x="3190460" y="2746167"/>
            <a:ext cx="447261" cy="739157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E792CE-E3EE-F441-BC9A-0E72873790C0}"/>
              </a:ext>
            </a:extLst>
          </p:cNvPr>
          <p:cNvCxnSpPr>
            <a:cxnSpLocks/>
          </p:cNvCxnSpPr>
          <p:nvPr/>
        </p:nvCxnSpPr>
        <p:spPr>
          <a:xfrm>
            <a:off x="4435337" y="2683564"/>
            <a:ext cx="2323271" cy="1060174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0DE90A-F8BB-F74B-99D3-6D70716A5EF8}"/>
              </a:ext>
            </a:extLst>
          </p:cNvPr>
          <p:cNvCxnSpPr>
            <a:cxnSpLocks/>
          </p:cNvCxnSpPr>
          <p:nvPr/>
        </p:nvCxnSpPr>
        <p:spPr>
          <a:xfrm>
            <a:off x="4108173" y="2704900"/>
            <a:ext cx="654326" cy="1145613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91F4995-40D0-EA46-A74C-66B16BE8AB50}"/>
              </a:ext>
            </a:extLst>
          </p:cNvPr>
          <p:cNvSpPr/>
          <p:nvPr/>
        </p:nvSpPr>
        <p:spPr>
          <a:xfrm>
            <a:off x="3515138" y="1871525"/>
            <a:ext cx="1732721" cy="874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# Convolutions</a:t>
            </a:r>
          </a:p>
          <a:p>
            <a:pPr algn="ctr"/>
            <a:r>
              <a:rPr lang="de-DE" sz="1400" dirty="0"/>
              <a:t>and Filter Size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1AC26D-CB73-1848-A262-2BBF99BD8D76}"/>
              </a:ext>
            </a:extLst>
          </p:cNvPr>
          <p:cNvCxnSpPr>
            <a:cxnSpLocks/>
          </p:cNvCxnSpPr>
          <p:nvPr/>
        </p:nvCxnSpPr>
        <p:spPr>
          <a:xfrm flipH="1" flipV="1">
            <a:off x="6354417" y="4326836"/>
            <a:ext cx="217004" cy="848139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B00A2F-E55F-E54D-B953-28AF56359A73}"/>
              </a:ext>
            </a:extLst>
          </p:cNvPr>
          <p:cNvCxnSpPr>
            <a:cxnSpLocks/>
          </p:cNvCxnSpPr>
          <p:nvPr/>
        </p:nvCxnSpPr>
        <p:spPr>
          <a:xfrm flipH="1" flipV="1">
            <a:off x="4272996" y="3690315"/>
            <a:ext cx="1809337" cy="1589503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9F69D06-D238-3D48-A84B-EC4F526F30EC}"/>
              </a:ext>
            </a:extLst>
          </p:cNvPr>
          <p:cNvSpPr/>
          <p:nvPr/>
        </p:nvSpPr>
        <p:spPr>
          <a:xfrm>
            <a:off x="5892247" y="5046732"/>
            <a:ext cx="1732721" cy="874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Position of Skip Connections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E21971-3174-1145-BF5B-A4A42F59F6AC}"/>
              </a:ext>
            </a:extLst>
          </p:cNvPr>
          <p:cNvSpPr/>
          <p:nvPr/>
        </p:nvSpPr>
        <p:spPr>
          <a:xfrm>
            <a:off x="6758607" y="1988134"/>
            <a:ext cx="1732721" cy="874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Totally Different Network Structure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048FDE-022C-0944-A129-A85BA48CDF54}"/>
              </a:ext>
            </a:extLst>
          </p:cNvPr>
          <p:cNvSpPr/>
          <p:nvPr/>
        </p:nvSpPr>
        <p:spPr>
          <a:xfrm>
            <a:off x="9352628" y="2776329"/>
            <a:ext cx="1732721" cy="8746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Adaptive Learning Rate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D43D74-72CE-6142-8FE3-874615474D16}"/>
              </a:ext>
            </a:extLst>
          </p:cNvPr>
          <p:cNvSpPr/>
          <p:nvPr/>
        </p:nvSpPr>
        <p:spPr>
          <a:xfrm>
            <a:off x="9352627" y="3876262"/>
            <a:ext cx="1732721" cy="8746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Data Augmentation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20EF7-00AA-AC40-9672-77FB0FDA685E}"/>
              </a:ext>
            </a:extLst>
          </p:cNvPr>
          <p:cNvSpPr/>
          <p:nvPr/>
        </p:nvSpPr>
        <p:spPr>
          <a:xfrm>
            <a:off x="10681252" y="662609"/>
            <a:ext cx="1270456" cy="681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Training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553E12-8F71-8845-836D-1489A4EE42BC}"/>
              </a:ext>
            </a:extLst>
          </p:cNvPr>
          <p:cNvSpPr/>
          <p:nvPr/>
        </p:nvSpPr>
        <p:spPr>
          <a:xfrm>
            <a:off x="9308089" y="661642"/>
            <a:ext cx="1270456" cy="681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Architecture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DE93D5-356C-1243-B8A9-E154DC31D041}"/>
              </a:ext>
            </a:extLst>
          </p:cNvPr>
          <p:cNvSpPr/>
          <p:nvPr/>
        </p:nvSpPr>
        <p:spPr>
          <a:xfrm>
            <a:off x="9352627" y="4976195"/>
            <a:ext cx="1732721" cy="8746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Loss </a:t>
            </a:r>
            <a:r>
              <a:rPr lang="de-DE" sz="1400" dirty="0" err="1"/>
              <a:t>Weighting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0027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Improvements - Loss Function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B5851-37D5-3346-9D05-4C376BCF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79D46-1975-D347-828F-C5613B13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6</a:t>
            </a:fld>
            <a:endParaRPr lang="de-DE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2AD39E4-7657-6849-9CAD-8EFDB0983BAB}"/>
              </a:ext>
            </a:extLst>
          </p:cNvPr>
          <p:cNvSpPr/>
          <p:nvPr/>
        </p:nvSpPr>
        <p:spPr>
          <a:xfrm>
            <a:off x="6019797" y="5380284"/>
            <a:ext cx="856344" cy="393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202804-166F-8747-B318-4BC219DF0B4D}"/>
                  </a:ext>
                </a:extLst>
              </p:cNvPr>
              <p:cNvSpPr txBox="1"/>
              <p:nvPr/>
            </p:nvSpPr>
            <p:spPr>
              <a:xfrm>
                <a:off x="6952343" y="5227195"/>
                <a:ext cx="4078519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-ball </a:t>
                </a:r>
                <a:r>
                  <a:rPr lang="de-DE" dirty="0" err="1"/>
                  <a:t>avoids</a:t>
                </a:r>
                <a:r>
                  <a:rPr lang="de-DE" dirty="0"/>
                  <a:t> overfitting to trivial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𝑆𝐿𝑅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202804-166F-8747-B318-4BC219DF0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43" y="5227195"/>
                <a:ext cx="4078519" cy="646331"/>
              </a:xfrm>
              <a:prstGeom prst="rect">
                <a:avLst/>
              </a:prstGeom>
              <a:blipFill>
                <a:blip r:embed="rId7"/>
                <a:stretch>
                  <a:fillRect t="-384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87AD6267-1A89-344A-A09F-9D90DB1EB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002" y="2468702"/>
            <a:ext cx="5476998" cy="2620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B6163-3D7C-BA46-AB40-DC3B5027A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1404" y="1667688"/>
            <a:ext cx="2217303" cy="2510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D038A-B903-4B4E-81E3-6352DFBD30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8151" y="1706983"/>
            <a:ext cx="2275263" cy="2482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663A14-02FA-204D-A003-9B845891B9D2}"/>
              </a:ext>
            </a:extLst>
          </p:cNvPr>
          <p:cNvSpPr txBox="1"/>
          <p:nvPr/>
        </p:nvSpPr>
        <p:spPr>
          <a:xfrm>
            <a:off x="7292785" y="4600345"/>
            <a:ext cx="407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SHR (</a:t>
            </a:r>
            <a:r>
              <a:rPr lang="de-DE" dirty="0" err="1"/>
              <a:t>blue</a:t>
            </a:r>
            <a:r>
              <a:rPr lang="de-DE" dirty="0"/>
              <a:t>), SLR (orange)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6DA252-1F4C-9943-B87A-2E6CF28C5A2D}"/>
                  </a:ext>
                </a:extLst>
              </p:cNvPr>
              <p:cNvSpPr txBox="1"/>
              <p:nvPr/>
            </p:nvSpPr>
            <p:spPr>
              <a:xfrm>
                <a:off x="7292785" y="4124267"/>
                <a:ext cx="1830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6DA252-1F4C-9943-B87A-2E6CF28C5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85" y="4124267"/>
                <a:ext cx="183062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2BE276-250E-6143-B7C3-B22E047C6B71}"/>
                  </a:ext>
                </a:extLst>
              </p:cNvPr>
              <p:cNvSpPr txBox="1"/>
              <p:nvPr/>
            </p:nvSpPr>
            <p:spPr>
              <a:xfrm>
                <a:off x="9330746" y="4124403"/>
                <a:ext cx="1830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2BE276-250E-6143-B7C3-B22E047C6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746" y="4124403"/>
                <a:ext cx="183062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5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0ED2-8318-624E-99AC-80B0A1A1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Improving Robustness against Perturbation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D1312-B4EA-794E-A17D-DFB408E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CC64E-0238-7441-8246-6FD63231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7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B58724-76AA-7D45-B1D6-2ACADDDE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06" y="1900348"/>
            <a:ext cx="1814726" cy="175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0F46AD-5BD5-614C-89C7-EB29047E2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69" y="1900349"/>
            <a:ext cx="1814727" cy="17561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31B66A-F66C-C64D-8687-7D472EBB94EB}"/>
              </a:ext>
            </a:extLst>
          </p:cNvPr>
          <p:cNvSpPr txBox="1"/>
          <p:nvPr/>
        </p:nvSpPr>
        <p:spPr>
          <a:xfrm>
            <a:off x="1283106" y="5545219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Validation Data: Set14, </a:t>
            </a:r>
            <a:r>
              <a:rPr lang="de-DE" dirty="0" err="1"/>
              <a:t>Scale</a:t>
            </a:r>
            <a:r>
              <a:rPr lang="de-DE" dirty="0"/>
              <a:t>: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1E4469-6A9B-CA40-818E-503D57DF041B}"/>
                  </a:ext>
                </a:extLst>
              </p:cNvPr>
              <p:cNvSpPr txBox="1"/>
              <p:nvPr/>
            </p:nvSpPr>
            <p:spPr>
              <a:xfrm>
                <a:off x="6485070" y="3794790"/>
                <a:ext cx="1814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1E4469-6A9B-CA40-818E-503D57DF0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070" y="3794790"/>
                <a:ext cx="18147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B9566C-7AC6-8B4A-9EB3-7907C9581348}"/>
                  </a:ext>
                </a:extLst>
              </p:cNvPr>
              <p:cNvSpPr txBox="1"/>
              <p:nvPr/>
            </p:nvSpPr>
            <p:spPr>
              <a:xfrm>
                <a:off x="8456607" y="3799553"/>
                <a:ext cx="1814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B9566C-7AC6-8B4A-9EB3-7907C9581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607" y="3799553"/>
                <a:ext cx="18147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F6C14F-66D6-7E4F-80A4-C2B3E8224F88}"/>
                  </a:ext>
                </a:extLst>
              </p:cNvPr>
              <p:cNvSpPr txBox="1"/>
              <p:nvPr/>
            </p:nvSpPr>
            <p:spPr>
              <a:xfrm>
                <a:off x="6510470" y="6058563"/>
                <a:ext cx="1814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F6C14F-66D6-7E4F-80A4-C2B3E8224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470" y="6058563"/>
                <a:ext cx="18147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AC9959-DA47-7948-B22C-323237EFF9FE}"/>
                  </a:ext>
                </a:extLst>
              </p:cNvPr>
              <p:cNvSpPr txBox="1"/>
              <p:nvPr/>
            </p:nvSpPr>
            <p:spPr>
              <a:xfrm>
                <a:off x="8482007" y="6063326"/>
                <a:ext cx="1814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AC9959-DA47-7948-B22C-323237EF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007" y="6063326"/>
                <a:ext cx="18147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89DC48A-F3BB-3F4F-A330-FAC22D211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870" y="4302376"/>
            <a:ext cx="1789326" cy="1731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92A068-788F-C54A-8E74-1DC7FA32A8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2629" y="4302376"/>
            <a:ext cx="1789326" cy="1731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C28CBD-A61E-2D4A-8D7E-D2DDB5FDC83A}"/>
                  </a:ext>
                </a:extLst>
              </p:cNvPr>
              <p:cNvSpPr txBox="1"/>
              <p:nvPr/>
            </p:nvSpPr>
            <p:spPr>
              <a:xfrm>
                <a:off x="10675814" y="2039777"/>
                <a:ext cx="130628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=</a:t>
                </a:r>
              </a:p>
              <a:p>
                <a:pPr algn="ctr"/>
                <a:r>
                  <a:rPr lang="de-DE" dirty="0" err="1"/>
                  <a:t>std</a:t>
                </a:r>
                <a:r>
                  <a:rPr lang="de-DE" dirty="0"/>
                  <a:t> </a:t>
                </a:r>
                <a:r>
                  <a:rPr lang="de-DE" dirty="0" err="1"/>
                  <a:t>dev</a:t>
                </a:r>
                <a:r>
                  <a:rPr lang="de-DE" dirty="0"/>
                  <a:t>.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Gaussian noise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C28CBD-A61E-2D4A-8D7E-D2DDB5FDC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814" y="2039777"/>
                <a:ext cx="1306286" cy="1477328"/>
              </a:xfrm>
              <a:prstGeom prst="rect">
                <a:avLst/>
              </a:prstGeom>
              <a:blipFill>
                <a:blip r:embed="rId12"/>
                <a:stretch>
                  <a:fillRect t="-1709" b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A28560-A61C-4346-9598-D5FE5348FF07}"/>
                  </a:ext>
                </a:extLst>
              </p:cNvPr>
              <p:cNvSpPr txBox="1"/>
              <p:nvPr/>
            </p:nvSpPr>
            <p:spPr>
              <a:xfrm>
                <a:off x="10675814" y="4336563"/>
                <a:ext cx="13062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 = </a:t>
                </a:r>
              </a:p>
              <a:p>
                <a:pPr algn="ctr"/>
                <a:r>
                  <a:rPr lang="de-DE" dirty="0"/>
                  <a:t>Radius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-ball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𝐿𝐴𝑇𝐸𝑁𝑇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A28560-A61C-4346-9598-D5FE5348F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814" y="4336563"/>
                <a:ext cx="1306286" cy="1200329"/>
              </a:xfrm>
              <a:prstGeom prst="rect">
                <a:avLst/>
              </a:prstGeom>
              <a:blipFill>
                <a:blip r:embed="rId13"/>
                <a:stretch>
                  <a:fillRect t="-10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BAB2D9-1E0B-434C-BA0E-29143D819F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870" y="1328058"/>
            <a:ext cx="5472053" cy="41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7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Image Super Resolution (SISR)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D868-C4AA-354D-A954-B2B7E09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Efficient Task Aware Downscaling for Super-Resolution and Colorization (Simon Schaefer)</a:t>
            </a:r>
            <a:endParaRPr lang="en-US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78CD-2DAF-9A44-8C50-9D337403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9336" y="6356350"/>
            <a:ext cx="614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F682F8-186D-0641-8DA8-480D54818CF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C12F8-DE4C-A141-B133-0B58D1E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136525"/>
            <a:ext cx="5972399" cy="3981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B2738-322E-254A-9673-7796BC89E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617" y="2206234"/>
            <a:ext cx="800100" cy="533400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2AD875BA-C796-F549-AC82-BFD9E97872B5}"/>
              </a:ext>
            </a:extLst>
          </p:cNvPr>
          <p:cNvSpPr/>
          <p:nvPr/>
        </p:nvSpPr>
        <p:spPr>
          <a:xfrm rot="16200000">
            <a:off x="3226485" y="1822096"/>
            <a:ext cx="2396735" cy="1301676"/>
          </a:xfrm>
          <a:prstGeom prst="trapezoid">
            <a:avLst>
              <a:gd name="adj" fmla="val 64027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600CA-CE3E-814D-AC6A-E45CD4589091}"/>
              </a:ext>
            </a:extLst>
          </p:cNvPr>
          <p:cNvSpPr txBox="1"/>
          <p:nvPr/>
        </p:nvSpPr>
        <p:spPr>
          <a:xfrm>
            <a:off x="4121063" y="2288268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237800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5951-CF76-C541-8749-6E436F9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SISR – Upscaling Performance (scale = 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C7615-B9E7-ED42-91F8-23BAB41AC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Efficient Task Aware Downscaling for Super-Resolution and Colorization (Simon Schaefer)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DE389-FD7E-3A4B-9C50-4089DBF8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82F8-186D-0641-8DA8-480D54818CFE}" type="slidenum">
              <a:rPr lang="de-DE" smtClean="0"/>
              <a:t>9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594AE-F90A-4B43-9026-201F8C6C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022" y="1982081"/>
            <a:ext cx="5328781" cy="4051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44A80-3E72-DD43-B1B5-19C910BB794B}"/>
              </a:ext>
            </a:extLst>
          </p:cNvPr>
          <p:cNvSpPr txBox="1"/>
          <p:nvPr/>
        </p:nvSpPr>
        <p:spPr>
          <a:xfrm>
            <a:off x="726510" y="34290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Upscale Bilinear </a:t>
            </a:r>
            <a:r>
              <a:rPr lang="de-DE" dirty="0" err="1"/>
              <a:t>Interpolated</a:t>
            </a:r>
            <a:r>
              <a:rPr lang="de-DE" dirty="0"/>
              <a:t> Image</a:t>
            </a:r>
          </a:p>
          <a:p>
            <a:pPr algn="ctr"/>
            <a:r>
              <a:rPr lang="de-DE" dirty="0"/>
              <a:t>(LR -&gt; SHRB)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2E494-DE61-3F4C-92D9-61DAACDAE8BD}"/>
              </a:ext>
            </a:extLst>
          </p:cNvPr>
          <p:cNvSpPr txBox="1"/>
          <p:nvPr/>
        </p:nvSpPr>
        <p:spPr>
          <a:xfrm>
            <a:off x="9160701" y="3429000"/>
            <a:ext cx="1984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Upscaling</a:t>
            </a:r>
          </a:p>
          <a:p>
            <a:pPr algn="ctr"/>
            <a:r>
              <a:rPr lang="de-DE" dirty="0"/>
              <a:t>Task-Aware Image</a:t>
            </a:r>
          </a:p>
          <a:p>
            <a:pPr algn="ctr"/>
            <a:r>
              <a:rPr lang="de-DE" dirty="0"/>
              <a:t>(SLR -&gt; SHRT)</a:t>
            </a:r>
          </a:p>
        </p:txBody>
      </p:sp>
    </p:spTree>
    <p:extLst>
      <p:ext uri="{BB962C8B-B14F-4D97-AF65-F5344CB8AC3E}">
        <p14:creationId xmlns:p14="http://schemas.microsoft.com/office/powerpoint/2010/main" val="233894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</TotalTime>
  <Words>1621</Words>
  <Application>Microsoft Macintosh PowerPoint</Application>
  <PresentationFormat>Widescreen</PresentationFormat>
  <Paragraphs>267</Paragraphs>
  <Slides>36</Slides>
  <Notes>32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Efficient Task Aware Downscaling for Super-Resolution and Colorization</vt:lpstr>
      <vt:lpstr>Why do we need Task Aware Downscaling ?  </vt:lpstr>
      <vt:lpstr>Related Work (Kim et al, ECCV‘18)</vt:lpstr>
      <vt:lpstr>Related Work (Kim et al, ECCV‘18) - Problems</vt:lpstr>
      <vt:lpstr>General Improvements - Model</vt:lpstr>
      <vt:lpstr>General Improvements - Loss Function</vt:lpstr>
      <vt:lpstr>Improving Robustness against Perturbation</vt:lpstr>
      <vt:lpstr>Single Image Super Resolution (SISR)</vt:lpstr>
      <vt:lpstr>SISR – Upscaling Performance (scale = 4)</vt:lpstr>
      <vt:lpstr>SISR - Complexity/PSNR/Robustness Tradeoff</vt:lpstr>
      <vt:lpstr>SISR - Complexity/PSNR/Robustness Tradeoff</vt:lpstr>
      <vt:lpstr>SISR - Final Model</vt:lpstr>
      <vt:lpstr>SISR - Final Model Performance</vt:lpstr>
      <vt:lpstr>SISR – Upscaling Performance (scale = 16)</vt:lpstr>
      <vt:lpstr>Video Super Resolution (VSR)</vt:lpstr>
      <vt:lpstr>VSR – External Approach</vt:lpstr>
      <vt:lpstr>VSR - Performance</vt:lpstr>
      <vt:lpstr>VSR – Upscaling Performance (scale = 2)</vt:lpstr>
      <vt:lpstr>VSR – Upscaling Performance (scale = 4)</vt:lpstr>
      <vt:lpstr>Image Colorization (IC)</vt:lpstr>
      <vt:lpstr>IC - Complexity/PSNR/Robustness Tradeoff</vt:lpstr>
      <vt:lpstr>IC - Final Model</vt:lpstr>
      <vt:lpstr>IC - Final Model Performance</vt:lpstr>
      <vt:lpstr>IC – Colorization Performance</vt:lpstr>
      <vt:lpstr>Does TAD qualitatively outperform “classic“ approaches ?</vt:lpstr>
      <vt:lpstr>PowerPoint Presentation</vt:lpstr>
      <vt:lpstr>References</vt:lpstr>
      <vt:lpstr>Thank you for Your Attention !</vt:lpstr>
      <vt:lpstr>Backup - Normalized Epsilon Ball</vt:lpstr>
      <vt:lpstr>Backup - Improving Compression Rate</vt:lpstr>
      <vt:lpstr>Backup – VSR Direct Approach</vt:lpstr>
      <vt:lpstr>Backup – VSR Flow Approach</vt:lpstr>
      <vt:lpstr>Backup – SOFVSR Selection</vt:lpstr>
      <vt:lpstr>Backup – Limitations of TAD</vt:lpstr>
      <vt:lpstr>Backup – Large Perturbation</vt:lpstr>
      <vt:lpstr>Backup – SISR PSNR for scale =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Task-Aware-Downscaling</dc:title>
  <dc:creator>Simon Schaefer</dc:creator>
  <cp:lastModifiedBy>h5pub63fcw@ethz.ch</cp:lastModifiedBy>
  <cp:revision>756</cp:revision>
  <dcterms:created xsi:type="dcterms:W3CDTF">2019-05-27T08:51:35Z</dcterms:created>
  <dcterms:modified xsi:type="dcterms:W3CDTF">2019-06-07T10:39:03Z</dcterms:modified>
</cp:coreProperties>
</file>